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66" r:id="rId3"/>
    <p:sldId id="276" r:id="rId4"/>
    <p:sldId id="277" r:id="rId5"/>
    <p:sldId id="272" r:id="rId6"/>
    <p:sldId id="271" r:id="rId7"/>
    <p:sldId id="278" r:id="rId8"/>
    <p:sldId id="279" r:id="rId9"/>
    <p:sldId id="274" r:id="rId10"/>
    <p:sldId id="280" r:id="rId11"/>
    <p:sldId id="281" r:id="rId12"/>
    <p:sldId id="285" r:id="rId13"/>
    <p:sldId id="286" r:id="rId14"/>
    <p:sldId id="283" r:id="rId15"/>
    <p:sldId id="287" r:id="rId16"/>
    <p:sldId id="284" r:id="rId17"/>
    <p:sldId id="288" r:id="rId18"/>
    <p:sldId id="289" r:id="rId19"/>
    <p:sldId id="297" r:id="rId20"/>
    <p:sldId id="290" r:id="rId21"/>
    <p:sldId id="291" r:id="rId22"/>
    <p:sldId id="292" r:id="rId23"/>
    <p:sldId id="298" r:id="rId24"/>
    <p:sldId id="293" r:id="rId25"/>
    <p:sldId id="294" r:id="rId26"/>
    <p:sldId id="299" r:id="rId27"/>
    <p:sldId id="295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2C7EC9C-7EE8-4A56-855D-18AC07DBDCAD}" type="datetimeFigureOut">
              <a:rPr lang="en-US" altLang="zh-TW" smtClean="0"/>
              <a:t>8/30/2017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7EA21AD-3BA7-4B49-9DF1-2171993A8011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BAC3EC70-F4BB-48E7-ABB8-9B7E359277E1}" type="datetimeFigureOut">
              <a:t>30/8/2017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9F669046-D62F-49D8-96B7-3C014DC234D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群組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手繪多邊形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線條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手繪多邊形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3" name="手繪多邊形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14" name="手繪多邊形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手繪多邊形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2" name="手繪多邊形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23" name="手繪多邊形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線條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手繪多邊形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43" name="手繪多邊形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44" name="手繪多邊形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45" name="手繪多邊形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46" name="手繪多邊形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47" name="手繪多邊形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0" name="手繪多邊形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1" name="手繪多邊形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3" name="手繪多邊形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4" name="線條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5" name="手繪多邊形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56" name="群組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手繪多邊形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8" name="手繪多邊形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59" name="手繪多邊形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0" name="手繪多邊形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1" name="手繪多邊形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4" name="手繪多邊形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65" name="群組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手繪多邊形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7" name="手繪多邊形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68" name="手繪多邊形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線條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橢圓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橢圓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橢圓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86" name="群組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手繪多邊形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8" name="手繪多邊形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9" name="手繪多邊形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90" name="手繪多邊形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91" name="手繪多邊形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92" name="手繪多邊形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手繪多邊形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4" name="手繪多邊形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5" name="手繪多邊形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6" name="手繪多邊形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7" name="橢圓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98" name="群組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手繪多邊形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0" name="手繪多邊形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1" name="手繪多邊形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2" name="手繪多邊形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3" name="手繪多邊形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zh-TW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zh-TW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t>30/8/2017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 latinLnBrk="0">
              <a:defRPr lang="zh-TW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t>30/8/2017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t>30/8/2017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群組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" name="橢圓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9" name="群組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手繪多邊形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11" name="手繪多邊形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TW"/>
            </a:p>
          </p:txBody>
        </p:sp>
        <p:sp>
          <p:nvSpPr>
            <p:cNvPr id="14" name="手繪多邊形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橢圓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1" name="手繪多邊形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grpSp>
          <p:nvGrpSpPr>
            <p:cNvPr id="23" name="群組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手繪多邊形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5" name="線條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6" name="手繪多邊形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7" name="手繪多邊形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8" name="手繪多邊形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/>
              </a:p>
            </p:txBody>
          </p:sp>
        </p:grpSp>
        <p:sp>
          <p:nvSpPr>
            <p:cNvPr id="30" name="手繪多邊形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grpSp>
          <p:nvGrpSpPr>
            <p:cNvPr id="33" name="群組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手繪多邊形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35" name="手繪多邊形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36" name="手繪多邊形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37" name="手繪多邊形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38" name="手繪多邊形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TW"/>
              </a:p>
            </p:txBody>
          </p:sp>
        </p:grpSp>
      </p:grpSp>
      <p:grpSp>
        <p:nvGrpSpPr>
          <p:cNvPr id="83" name="群組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手繪多邊形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0" name="手繪多邊形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43" name="手繪多邊形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線條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46" name="手繪多邊形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2" name="線條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3" name="手繪多邊形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59" name="群組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手繪多邊形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66" name="手繪多邊形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67" name="手繪多邊形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手繪多邊形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62" name="手繪多邊形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63" name="手繪多邊形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64" name="橢圓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/>
              </a:p>
            </p:txBody>
          </p: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 latinLnBrk="0">
              <a:defRPr lang="zh-TW" sz="52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t>30/8/2017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t>30/8/2017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t>30/8/2017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t>30/8/2017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手繪多邊形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線條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 latinLnBrk="0">
              <a:defRPr lang="zh-TW" sz="34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t>30/8/2017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手繪多邊形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線條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 latinLnBrk="0">
              <a:defRPr lang="zh-TW" sz="34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t>30/8/2017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群組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手繪多邊形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線條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2" name="群組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手繪多邊形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線條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手繪多邊形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線條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線條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28" name="群組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手繪多邊形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0" name="手繪多邊形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31" name="橢圓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橢圓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49" name="群組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手繪多邊形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1" name="線條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2" name="手繪多邊形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3" name="手繪多邊形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4" name="手繪多邊形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5" name="橢圓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grpSp>
          <p:nvGrpSpPr>
            <p:cNvPr id="56" name="群組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手繪多邊形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8" name="手繪多邊形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9" name="手繪多邊形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0" name="手繪多邊形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1" name="手繪多邊形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zh-TW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AB6F22D-34FA-43A4-B48A-40A230D6062C}" type="datetime1">
              <a:rPr lang="en-US" altLang="zh-TW" smtClean="0"/>
              <a:pPr/>
              <a:t>8/30/2017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84FD59D-33F1-4A76-843D-E67207CAFE5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kern="1200">
          <a:solidFill>
            <a:schemeClr val="tx1">
              <a:lumMod val="7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tACwEnjO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PIMUuE7yI" TargetMode="External"/><Relationship Id="rId2" Type="http://schemas.openxmlformats.org/officeDocument/2006/relationships/hyperlink" Target="https://www.youtube.com/watch?v=djmhKxt9Fx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weiE3ZL_t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SAZ7euewPT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9h7oB0TpL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WpncKShGmU" TargetMode="External"/><Relationship Id="rId2" Type="http://schemas.openxmlformats.org/officeDocument/2006/relationships/hyperlink" Target="https://www.youtube.com/watch?v=grtFa34Edg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K2snTkaD64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BDODIWeKbE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hyperlink" Target="https://www.youtube.com/watch?v=KnQGs24U1e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iK6MilSy7s&amp;list=RDiiK6MilSy7s#t=9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S6OgZCCoXWc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YSK6UTGWg18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FV5g3jbTjlk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356616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文鼎疊圓體" panose="020F0A09000000000000" pitchFamily="49" charset="-120"/>
                <a:ea typeface="文鼎疊圓體" panose="020F0A09000000000000" pitchFamily="49" charset="-120"/>
              </a:rPr>
              <a:t>神劇</a:t>
            </a:r>
            <a:r>
              <a:rPr lang="en-US" altLang="zh-TW" dirty="0">
                <a:latin typeface="文鼎疊圓體" panose="020F0A09000000000000" pitchFamily="49" charset="-120"/>
                <a:ea typeface="文鼎疊圓體" panose="020F0A09000000000000" pitchFamily="49" charset="-120"/>
              </a:rPr>
              <a:t/>
            </a:r>
            <a:br>
              <a:rPr lang="en-US" altLang="zh-TW" dirty="0">
                <a:latin typeface="文鼎疊圓體" panose="020F0A09000000000000" pitchFamily="49" charset="-120"/>
                <a:ea typeface="文鼎疊圓體" panose="020F0A09000000000000" pitchFamily="49" charset="-120"/>
              </a:rPr>
            </a:br>
            <a:r>
              <a:rPr lang="zh-TW" altLang="en-US" dirty="0">
                <a:latin typeface="文鼎疊圓體" panose="020F0A09000000000000" pitchFamily="49" charset="-120"/>
                <a:ea typeface="文鼎疊圓體" panose="020F0A09000000000000" pitchFamily="49" charset="-120"/>
              </a:rPr>
              <a:t>清唱劇</a:t>
            </a:r>
            <a:r>
              <a:rPr lang="en-US" altLang="zh-TW" dirty="0">
                <a:latin typeface="文鼎疊圓體" panose="020F0A09000000000000" pitchFamily="49" charset="-120"/>
                <a:ea typeface="文鼎疊圓體" panose="020F0A09000000000000" pitchFamily="49" charset="-120"/>
              </a:rPr>
              <a:t/>
            </a:r>
            <a:br>
              <a:rPr lang="en-US" altLang="zh-TW" dirty="0">
                <a:latin typeface="文鼎疊圓體" panose="020F0A09000000000000" pitchFamily="49" charset="-120"/>
                <a:ea typeface="文鼎疊圓體" panose="020F0A09000000000000" pitchFamily="49" charset="-120"/>
              </a:rPr>
            </a:br>
            <a:r>
              <a:rPr lang="zh-TW" altLang="en-US" dirty="0">
                <a:latin typeface="文鼎疊圓體" panose="020F0A09000000000000" pitchFamily="49" charset="-120"/>
                <a:ea typeface="文鼎疊圓體" panose="020F0A09000000000000" pitchFamily="49" charset="-120"/>
              </a:rPr>
              <a:t>歌劇</a:t>
            </a:r>
            <a:endParaRPr lang="zh-TW" dirty="0">
              <a:latin typeface="文鼎疊圓體" panose="020F0A09000000000000" pitchFamily="49" charset="-120"/>
              <a:ea typeface="文鼎疊圓體" panose="020F0A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2271251"/>
            <a:ext cx="9144000" cy="4144297"/>
          </a:xfrm>
        </p:spPr>
        <p:txBody>
          <a:bodyPr>
            <a:noAutofit/>
          </a:bodyPr>
          <a:lstStyle/>
          <a:p>
            <a:r>
              <a:rPr lang="zh-TW" altLang="en-US" sz="3600" b="1" dirty="0"/>
              <a:t>這些稱為「神劇」或是「清唱劇」的作品，它</a:t>
            </a:r>
            <a:r>
              <a:rPr lang="zh-TW" altLang="en-US" sz="4000" b="1" dirty="0">
                <a:solidFill>
                  <a:srgbClr val="FFC000"/>
                </a:solidFill>
              </a:rPr>
              <a:t>本身就有故事</a:t>
            </a:r>
            <a:r>
              <a:rPr lang="zh-TW" altLang="en-US" sz="3600" b="1" dirty="0"/>
              <a:t>內容在裡面。</a:t>
            </a:r>
            <a:endParaRPr lang="en-US" altLang="zh-TW" sz="3600" b="1" dirty="0"/>
          </a:p>
          <a:p>
            <a:r>
              <a:rPr lang="zh-TW" altLang="en-US" sz="3600" b="1" dirty="0"/>
              <a:t>如果真的想要完全體會歌曲的意思，可能在欣賞之前還是要先了解一下故事的時代背景。</a:t>
            </a:r>
            <a:endParaRPr lang="en-US" altLang="zh-TW" sz="3600" b="1" dirty="0"/>
          </a:p>
          <a:p>
            <a:r>
              <a:rPr lang="zh-TW" altLang="en-US" sz="3600" b="1" dirty="0"/>
              <a:t>這樣比較能完全領會作曲者想要表達的</a:t>
            </a:r>
            <a:r>
              <a:rPr lang="zh-TW" altLang="en-US" sz="4400" b="1" dirty="0">
                <a:solidFill>
                  <a:srgbClr val="FFC000"/>
                </a:solidFill>
              </a:rPr>
              <a:t>意境、內涵</a:t>
            </a:r>
            <a:r>
              <a:rPr lang="zh-TW" altLang="en-US" sz="3600" b="1" dirty="0"/>
              <a:t>。</a:t>
            </a:r>
            <a:endParaRPr lang="zh-HK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242556" y="545689"/>
            <a:ext cx="1057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如何欣賞「神劇」和「清唱劇」？</a:t>
            </a:r>
          </a:p>
        </p:txBody>
      </p:sp>
    </p:spTree>
    <p:extLst>
      <p:ext uri="{BB962C8B-B14F-4D97-AF65-F5344CB8AC3E}">
        <p14:creationId xmlns:p14="http://schemas.microsoft.com/office/powerpoint/2010/main" val="20760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68013" y="489646"/>
            <a:ext cx="9144000" cy="1943838"/>
          </a:xfrm>
        </p:spPr>
        <p:txBody>
          <a:bodyPr/>
          <a:lstStyle/>
          <a:p>
            <a:r>
              <a:rPr lang="zh-HK" altLang="en-US" sz="115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4000">
                      <a:schemeClr val="accent1">
                        <a:lumMod val="45000"/>
                        <a:lumOff val="55000"/>
                      </a:schemeClr>
                    </a:gs>
                    <a:gs pos="4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文鼎超明" panose="02020A09000000000000" pitchFamily="49" charset="-120"/>
                <a:ea typeface="文鼎超明" panose="02020A09000000000000" pitchFamily="49" charset="-120"/>
              </a:rPr>
              <a:t>歌劇</a:t>
            </a:r>
            <a:r>
              <a:rPr lang="zh-HK" altLang="en-US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4000">
                      <a:schemeClr val="accent1">
                        <a:lumMod val="45000"/>
                        <a:lumOff val="55000"/>
                      </a:schemeClr>
                    </a:gs>
                    <a:gs pos="4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</a:gradFill>
                <a:latin typeface="文鼎超明" panose="02020A09000000000000" pitchFamily="49" charset="-120"/>
                <a:ea typeface="文鼎超明" panose="02020A09000000000000" pitchFamily="49" charset="-120"/>
              </a:rPr>
              <a:t>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37819" y="3212199"/>
            <a:ext cx="4336026" cy="1109078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最早的</a:t>
            </a:r>
            <a:r>
              <a:rPr lang="zh-TW" altLang="en-US" sz="80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多</a:t>
            </a:r>
            <a:r>
              <a:rPr lang="zh-TW" altLang="en-US" sz="54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媒</a:t>
            </a:r>
            <a:r>
              <a:rPr lang="zh-TW" altLang="en-US" sz="43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體</a:t>
            </a:r>
            <a:r>
              <a:rPr lang="zh-TW" altLang="en-US" sz="28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藝術</a:t>
            </a:r>
            <a:endParaRPr lang="zh-HK" altLang="en-US" sz="2800" dirty="0">
              <a:latin typeface="文鼎超明" panose="02020A09000000000000" pitchFamily="49" charset="-120"/>
              <a:ea typeface="文鼎超明" panose="02020A09000000000000" pitchFamily="49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8583560" y="1371600"/>
            <a:ext cx="1755059" cy="2123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音</a:t>
            </a:r>
            <a:r>
              <a:rPr lang="zh-TW" altLang="en-US" sz="72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樂</a:t>
            </a:r>
            <a:endParaRPr lang="zh-HK" altLang="en-US" sz="4800" dirty="0"/>
          </a:p>
        </p:txBody>
      </p:sp>
      <p:sp>
        <p:nvSpPr>
          <p:cNvPr id="5" name="矩形 4"/>
          <p:cNvSpPr/>
          <p:nvPr/>
        </p:nvSpPr>
        <p:spPr>
          <a:xfrm>
            <a:off x="1076632" y="2182761"/>
            <a:ext cx="1091381" cy="1873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戲</a:t>
            </a:r>
            <a:r>
              <a:rPr lang="zh-TW" altLang="en-US" sz="44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劇</a:t>
            </a:r>
            <a:endParaRPr lang="zh-HK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2698955" y="1371600"/>
            <a:ext cx="1637071" cy="10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66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舞</a:t>
            </a:r>
            <a:r>
              <a:rPr lang="zh-TW" altLang="en-US" sz="3600" dirty="0">
                <a:latin typeface="文鼎超明" panose="02020A09000000000000" pitchFamily="49" charset="-120"/>
                <a:ea typeface="文鼎超明" panose="02020A09000000000000" pitchFamily="49" charset="-120"/>
              </a:rPr>
              <a:t>蹈</a:t>
            </a:r>
          </a:p>
        </p:txBody>
      </p:sp>
    </p:spTree>
    <p:extLst>
      <p:ext uri="{BB962C8B-B14F-4D97-AF65-F5344CB8AC3E}">
        <p14:creationId xmlns:p14="http://schemas.microsoft.com/office/powerpoint/2010/main" val="5812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歌劇Ｏｐｅｒａ</a:t>
            </a:r>
            <a:endParaRPr 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2377" y="2516777"/>
            <a:ext cx="9501051" cy="175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來源於拉丁語 </a:t>
            </a:r>
            <a:r>
              <a:rPr lang="en-US" altLang="zh-TW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Opus </a:t>
            </a:r>
            <a:r>
              <a:rPr lang="zh-TW" altLang="en-US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「作品」的 </a:t>
            </a:r>
            <a:endParaRPr lang="en-US" altLang="zh-TW" sz="4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複數形式（</a:t>
            </a:r>
            <a:r>
              <a:rPr lang="en-US" altLang="zh-TW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Opera</a:t>
            </a:r>
            <a:r>
              <a:rPr lang="zh-TW" altLang="en-US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sz="4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91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32272" y="457199"/>
            <a:ext cx="1145458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文鼎勘亭流" panose="03000A09000000000000" pitchFamily="65" charset="-120"/>
                <a:ea typeface="文鼎勘亭流" panose="03000A09000000000000" pitchFamily="65" charset="-120"/>
              </a:rPr>
              <a:t>最早的歌劇</a:t>
            </a:r>
            <a:endParaRPr lang="zh-TW" alt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文鼎勘亭流" panose="03000A09000000000000" pitchFamily="65" charset="-120"/>
              <a:ea typeface="文鼎勘亭流" panose="03000A09000000000000" pitchFamily="65" charset="-120"/>
            </a:endParaRPr>
          </a:p>
        </p:txBody>
      </p:sp>
      <p:pic>
        <p:nvPicPr>
          <p:cNvPr id="5122" name="Picture 2" descr="古希臘戲劇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30" y="107592"/>
            <a:ext cx="8888360" cy="66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2709" y="565653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最早的歌劇</a:t>
            </a:r>
            <a:endParaRPr 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1597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/>
              <a:t>培里 </a:t>
            </a:r>
            <a:r>
              <a:rPr lang="en-US" altLang="zh-TW" dirty="0"/>
              <a:t>(</a:t>
            </a:r>
            <a:r>
              <a:rPr lang="en-US" dirty="0"/>
              <a:t>Peri)</a:t>
            </a:r>
            <a:r>
              <a:rPr lang="zh-TW" altLang="en-US" dirty="0"/>
              <a:t>的</a:t>
            </a:r>
            <a:r>
              <a:rPr lang="en-US" altLang="zh-TW" dirty="0"/>
              <a:t>《</a:t>
            </a:r>
            <a:r>
              <a:rPr lang="zh-TW" altLang="en-US" dirty="0"/>
              <a:t>達芙妮</a:t>
            </a:r>
            <a:r>
              <a:rPr lang="en-US" altLang="zh-TW" dirty="0"/>
              <a:t>》(</a:t>
            </a:r>
            <a:r>
              <a:rPr lang="en-US" dirty="0" err="1"/>
              <a:t>Dafne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10843" y="981891"/>
            <a:ext cx="4807132" cy="4114801"/>
          </a:xfrm>
        </p:spPr>
        <p:txBody>
          <a:bodyPr/>
          <a:lstStyle/>
          <a:p>
            <a:r>
              <a:rPr lang="en-US" altLang="zh-TW" dirty="0"/>
              <a:t>1600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/>
              <a:t>培里</a:t>
            </a:r>
            <a:r>
              <a:rPr lang="en-US" altLang="zh-TW" dirty="0"/>
              <a:t>(</a:t>
            </a:r>
            <a:r>
              <a:rPr lang="en-US" dirty="0"/>
              <a:t>Peri)</a:t>
            </a:r>
            <a:r>
              <a:rPr lang="zh-TW" altLang="en-US" dirty="0"/>
              <a:t>的</a:t>
            </a:r>
            <a:r>
              <a:rPr lang="en-US" altLang="zh-TW" dirty="0"/>
              <a:t>《</a:t>
            </a:r>
            <a:r>
              <a:rPr lang="zh-TW" altLang="en-US" dirty="0"/>
              <a:t>猶麗狄茜</a:t>
            </a:r>
            <a:r>
              <a:rPr lang="en-US" altLang="zh-TW" dirty="0"/>
              <a:t>》(</a:t>
            </a:r>
            <a:r>
              <a:rPr lang="en-US" dirty="0" err="1"/>
              <a:t>Euridice</a:t>
            </a:r>
            <a:r>
              <a:rPr lang="en-US" dirty="0"/>
              <a:t>)</a:t>
            </a:r>
          </a:p>
        </p:txBody>
      </p:sp>
      <p:pic>
        <p:nvPicPr>
          <p:cNvPr id="1026" name="Picture 2" descr="https://at.or.at/hans/misc/itp/newmediahistory/dafne/caccinip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09" y="2818986"/>
            <a:ext cx="4171405" cy="387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rivifactory.com/s/cc_images/teaserbox_2457698790.jpg?t=14281425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5" y="1994264"/>
            <a:ext cx="5897858" cy="470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50" name="Picture 2" descr="https://upload.wikimedia.org/wikipedia/commons/0/02/Bernardo_Strozzi_-_Claudio_Monteverdi_(c.163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" r="9092" b="25444"/>
          <a:stretch/>
        </p:blipFill>
        <p:spPr bwMode="auto">
          <a:xfrm>
            <a:off x="4818888" y="11"/>
            <a:ext cx="737311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4671" y="2600324"/>
            <a:ext cx="6153477" cy="33737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留意樂器</a:t>
            </a:r>
            <a: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叫咩名</a:t>
            </a:r>
            <a: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有何特別</a:t>
            </a:r>
            <a: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b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台上的演員在做甚麼</a:t>
            </a:r>
            <a: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HK" sz="4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4672" y="1300450"/>
            <a:ext cx="5596128" cy="115552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</a:pPr>
            <a:r>
              <a:rPr lang="zh-TW" altLang="en-US" sz="3200" b="1" dirty="0">
                <a:latin typeface="+mn-lt"/>
                <a:ea typeface="+mn-ea"/>
              </a:rPr>
              <a:t>蒙台威爾第 </a:t>
            </a:r>
            <a:r>
              <a:rPr lang="en-US" altLang="zh-HK" sz="3200" b="1" dirty="0">
                <a:latin typeface="+mn-lt"/>
                <a:ea typeface="+mn-ea"/>
              </a:rPr>
              <a:t>Monteverdi</a:t>
            </a:r>
          </a:p>
          <a:p>
            <a:pPr>
              <a:spcBef>
                <a:spcPts val="1000"/>
              </a:spcBef>
            </a:pPr>
            <a:r>
              <a:rPr lang="en-US" altLang="zh-HK" sz="3200" b="1" dirty="0">
                <a:latin typeface="+mn-lt"/>
                <a:ea typeface="+mn-ea"/>
              </a:rPr>
              <a:t> </a:t>
            </a:r>
            <a:r>
              <a:rPr lang="en-US" altLang="zh-TW" sz="3200" b="1" dirty="0">
                <a:latin typeface="+mn-lt"/>
                <a:ea typeface="+mn-ea"/>
              </a:rPr>
              <a:t>《 </a:t>
            </a:r>
            <a:r>
              <a:rPr lang="zh-TW" altLang="en-US" sz="3200" b="1" dirty="0">
                <a:latin typeface="+mn-lt"/>
                <a:ea typeface="+mn-ea"/>
                <a:hlinkClick r:id="rId3"/>
              </a:rPr>
              <a:t>奧菲歐</a:t>
            </a:r>
            <a:r>
              <a:rPr lang="en-US" altLang="zh-TW" sz="3200" b="1" dirty="0">
                <a:latin typeface="+mn-lt"/>
                <a:ea typeface="+mn-ea"/>
              </a:rPr>
              <a:t> </a:t>
            </a:r>
            <a:r>
              <a:rPr lang="en-US" altLang="zh-TW" sz="3200" b="1" dirty="0" err="1">
                <a:latin typeface="+mn-lt"/>
                <a:ea typeface="+mn-ea"/>
              </a:rPr>
              <a:t>L‘</a:t>
            </a:r>
            <a:r>
              <a:rPr lang="en-US" altLang="zh-HK" sz="3200" b="1" dirty="0" err="1">
                <a:latin typeface="+mn-lt"/>
                <a:ea typeface="+mn-ea"/>
              </a:rPr>
              <a:t>Orfeo</a:t>
            </a:r>
            <a:r>
              <a:rPr lang="en-US" altLang="zh-TW" sz="3200" b="1" dirty="0">
                <a:latin typeface="+mn-lt"/>
                <a:ea typeface="+mn-ea"/>
              </a:rPr>
              <a:t>》</a:t>
            </a:r>
            <a:r>
              <a:rPr lang="en-US" altLang="zh-HK" sz="3200" b="1" dirty="0">
                <a:latin typeface="+mn-lt"/>
                <a:ea typeface="+mn-ea"/>
              </a:rPr>
              <a:t> </a:t>
            </a:r>
            <a:endParaRPr lang="en-US" altLang="zh-HK" sz="3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3064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歌劇有兩種傳統的演唱形式： </a:t>
            </a:r>
            <a:endParaRPr 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宣敘調（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Recitative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400" dirty="0">
                <a:solidFill>
                  <a:srgbClr val="0070C0"/>
                </a:solidFill>
              </a:rPr>
              <a:t>不帶旋律結構的演唱部分，用幾近朗誦的聲調來交待劇情。</a:t>
            </a:r>
            <a:endParaRPr lang="en-US" altLang="zh-TW" sz="3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詠嘆調（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Aria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通常用於表達角色感情、內心狀態及情緒，帶旋律結構的唱段。帶旋律結構的唱段。</a:t>
            </a:r>
            <a:r>
              <a:rPr lang="en-US" altLang="zh-TW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用樂隊伴奏，是歌劇中最富音樂性的部份。</a:t>
            </a:r>
            <a:endParaRPr lang="en-US" sz="3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93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宣敘調（</a:t>
            </a:r>
            <a:r>
              <a:rPr lang="en-US" altLang="zh-TW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ecitative ）</a:t>
            </a:r>
            <a:r>
              <a:rPr lang="zh-TW" altLang="en-US" dirty="0">
                <a:solidFill>
                  <a:srgbClr val="0070C0"/>
                </a:solidFill>
              </a:rPr>
              <a:t>分兩種：</a:t>
            </a:r>
            <a:endParaRPr lang="en-US" sz="4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1900822"/>
            <a:ext cx="9144000" cy="4668789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乾宣敘調（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Recitativo </a:t>
            </a:r>
            <a:r>
              <a:rPr lang="en-US" altLang="zh-TW" sz="36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Secco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en-US" altLang="zh-TW" sz="3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以「數字低音」（</a:t>
            </a:r>
            <a:r>
              <a:rPr lang="en-US" altLang="zh-TW" sz="3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Basso Continuo</a:t>
            </a:r>
            <a:r>
              <a:rPr lang="zh-TW" altLang="en-US" sz="3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）伴奏，通常用古鍵琴</a:t>
            </a:r>
            <a:r>
              <a:rPr lang="en-US" altLang="zh-TW" sz="3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Harpsichord</a:t>
            </a:r>
            <a:r>
              <a:rPr lang="en-US" altLang="zh-TW" sz="3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提供若干和弦，供歌手對音；</a:t>
            </a:r>
            <a:endParaRPr lang="en-US" altLang="zh-TW" sz="3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>
              <a:buNone/>
            </a:pPr>
            <a:endParaRPr lang="en-US" altLang="zh-TW" sz="3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s://ptpnet.files.wordpress.com/2012/06/e695b8e5ad97e4bd8ee99fb3e9858de5928ce5bc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59" y="3555755"/>
            <a:ext cx="5257083" cy="320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宣敘調（</a:t>
            </a:r>
            <a:r>
              <a:rPr lang="en-US" altLang="zh-TW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ecitative ）</a:t>
            </a:r>
            <a:r>
              <a:rPr lang="zh-TW" altLang="en-US" dirty="0">
                <a:solidFill>
                  <a:srgbClr val="0070C0"/>
                </a:solidFill>
              </a:rPr>
              <a:t>分兩種：</a:t>
            </a:r>
            <a:endParaRPr lang="en-US" sz="4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1900822"/>
            <a:ext cx="9144000" cy="4668789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伴奏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宣敘調（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Recitativo </a:t>
            </a:r>
            <a:r>
              <a:rPr lang="en-US" altLang="zh-TW" sz="36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Accompagnato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lvl="1"/>
            <a:r>
              <a:rPr lang="zh-TW" altLang="en-US" sz="3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以管弦樂隊提供伴奏。在 </a:t>
            </a:r>
            <a:r>
              <a:rPr lang="en-US" altLang="zh-TW" sz="3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 </a:t>
            </a:r>
            <a:r>
              <a:rPr lang="zh-TW" altLang="en-US" sz="3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世紀以後，伴奏宣敘調漸漸成為歌劇界的主流，管弦樂團在歌劇中的音樂角色漸被看重。華格納的作品更進一步「廢除」宣敘調和詠嘆調之間的停頓，將歌劇化為旋律不休止的樂劇。</a:t>
            </a:r>
            <a:endParaRPr lang="en-US" altLang="zh-TW" sz="3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59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歌劇其他的演唱形式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7760" y="1870343"/>
            <a:ext cx="7684135" cy="411480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二重唱（</a:t>
            </a:r>
            <a:r>
              <a:rPr lang="en-US" altLang="zh-TW" sz="3200" dirty="0">
                <a:hlinkClick r:id="rId2"/>
              </a:rPr>
              <a:t>Duet</a:t>
            </a:r>
            <a:r>
              <a:rPr lang="zh-TW" altLang="en-US" sz="3200" dirty="0"/>
              <a:t>）、 三重唱（</a:t>
            </a:r>
            <a:r>
              <a:rPr lang="en-US" altLang="zh-TW" sz="3200" dirty="0"/>
              <a:t>Trio</a:t>
            </a:r>
            <a:r>
              <a:rPr lang="zh-TW" altLang="en-US" sz="3200" dirty="0"/>
              <a:t>）和多人重唱也很普遍。</a:t>
            </a:r>
          </a:p>
          <a:p>
            <a:pPr lvl="1"/>
            <a:r>
              <a:rPr lang="zh-TW" altLang="en-US" sz="3000" dirty="0"/>
              <a:t>樂器伴奏</a:t>
            </a:r>
            <a:r>
              <a:rPr lang="en-US" altLang="zh-TW" sz="3000" dirty="0"/>
              <a:t>/</a:t>
            </a:r>
            <a:r>
              <a:rPr lang="zh-TW" altLang="en-US" sz="3000" dirty="0"/>
              <a:t>合唱團伴唱</a:t>
            </a:r>
            <a:endParaRPr lang="en-US" altLang="zh-TW" sz="3000" dirty="0"/>
          </a:p>
          <a:p>
            <a:pPr lvl="1"/>
            <a:r>
              <a:rPr lang="zh-TW" altLang="en-US" sz="3000" dirty="0"/>
              <a:t>重唱在歌劇中對劇情的推展起重要作用，在同時間內，將各個角色的不同心情表達出來，令整個場面很富戲劇性。</a:t>
            </a:r>
          </a:p>
          <a:p>
            <a:pPr lvl="1"/>
            <a:r>
              <a:rPr lang="zh-TW" altLang="en-US" sz="3000" dirty="0"/>
              <a:t>大合唱擔任歌劇之中之群樂角色。</a:t>
            </a:r>
            <a:endParaRPr lang="en-US" sz="3000" dirty="0"/>
          </a:p>
        </p:txBody>
      </p:sp>
      <p:pic>
        <p:nvPicPr>
          <p:cNvPr id="3074" name="Picture 2" descr="https://s-media-cache-ak0.pinimg.com/236x/81/ed/f7/81edf7babd3f25acb884e8dc83de3b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894" y="256566"/>
            <a:ext cx="3060065" cy="22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perachic.typepad.com/photos/uncategorized/2007/08/01/tr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57" y="2735213"/>
            <a:ext cx="3439943" cy="2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515120"/>
            <a:ext cx="9144000" cy="2862262"/>
          </a:xfrm>
        </p:spPr>
        <p:txBody>
          <a:bodyPr/>
          <a:lstStyle/>
          <a:p>
            <a:r>
              <a:rPr lang="zh-TW" altLang="en-US" b="1" dirty="0">
                <a:latin typeface="文鼎中隸" panose="03000609000000000000" pitchFamily="65" charset="-120"/>
                <a:ea typeface="文鼎中隸" panose="03000609000000000000" pitchFamily="65" charset="-120"/>
              </a:rPr>
              <a:t>甚麼是戲劇</a:t>
            </a:r>
            <a:r>
              <a:rPr lang="en-US" altLang="zh-TW" b="1" dirty="0">
                <a:latin typeface="文鼎中隸" panose="03000609000000000000" pitchFamily="65" charset="-120"/>
                <a:ea typeface="文鼎中隸" panose="03000609000000000000" pitchFamily="65" charset="-120"/>
              </a:rPr>
              <a:t>?</a:t>
            </a:r>
            <a:endParaRPr lang="zh-HK" altLang="en-US" dirty="0">
              <a:latin typeface="文鼎中隸" panose="03000609000000000000" pitchFamily="65" charset="-120"/>
              <a:ea typeface="文鼎中隸" panose="030006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3955283"/>
            <a:ext cx="9144000" cy="1826085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文鼎中隸" panose="03000609000000000000" pitchFamily="65" charset="-120"/>
                <a:ea typeface="文鼎中隸" panose="03000609000000000000" pitchFamily="65" charset="-120"/>
              </a:rPr>
              <a:t>戲劇是將某個故事或情境，以對話、歌唱或動作等方式表演出來的藝術，目前比較常見的有：</a:t>
            </a:r>
            <a:endParaRPr lang="en-US" altLang="zh-TW" sz="2800" b="1" dirty="0">
              <a:latin typeface="文鼎中隸" panose="03000609000000000000" pitchFamily="65" charset="-120"/>
              <a:ea typeface="文鼎中隸" panose="03000609000000000000" pitchFamily="65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文鼎中隸" panose="03000609000000000000" pitchFamily="65" charset="-120"/>
                <a:ea typeface="文鼎中隸" panose="03000609000000000000" pitchFamily="65" charset="-120"/>
              </a:rPr>
              <a:t>話劇</a:t>
            </a:r>
            <a:r>
              <a:rPr lang="zh-TW" altLang="en-US" sz="3600" b="1" dirty="0">
                <a:latin typeface="文鼎中隸" panose="03000609000000000000" pitchFamily="65" charset="-120"/>
                <a:ea typeface="文鼎中隸" panose="03000609000000000000" pitchFamily="65" charset="-120"/>
              </a:rPr>
              <a:t>、</a:t>
            </a:r>
            <a:r>
              <a:rPr lang="zh-TW" altLang="en-US" sz="3600" b="1" dirty="0">
                <a:solidFill>
                  <a:srgbClr val="00B050"/>
                </a:solidFill>
                <a:latin typeface="文鼎中隸" panose="03000609000000000000" pitchFamily="65" charset="-120"/>
                <a:ea typeface="文鼎中隸" panose="03000609000000000000" pitchFamily="65" charset="-120"/>
              </a:rPr>
              <a:t>歌劇</a:t>
            </a:r>
            <a:r>
              <a:rPr lang="zh-TW" altLang="en-US" sz="3600" b="1" dirty="0">
                <a:latin typeface="文鼎中隸" panose="03000609000000000000" pitchFamily="65" charset="-120"/>
                <a:ea typeface="文鼎中隸" panose="03000609000000000000" pitchFamily="65" charset="-120"/>
              </a:rPr>
              <a:t>、</a:t>
            </a:r>
            <a:r>
              <a:rPr lang="zh-TW" altLang="en-US" sz="3600" b="1" dirty="0">
                <a:solidFill>
                  <a:srgbClr val="0070C0"/>
                </a:solidFill>
                <a:latin typeface="文鼎中隸" panose="03000609000000000000" pitchFamily="65" charset="-120"/>
                <a:ea typeface="文鼎中隸" panose="03000609000000000000" pitchFamily="65" charset="-120"/>
              </a:rPr>
              <a:t>芭蕾舞劇</a:t>
            </a:r>
            <a:r>
              <a:rPr lang="zh-TW" altLang="en-US" sz="3600" b="1" dirty="0">
                <a:latin typeface="文鼎中隸" panose="03000609000000000000" pitchFamily="65" charset="-120"/>
                <a:ea typeface="文鼎中隸" panose="03000609000000000000" pitchFamily="65" charset="-120"/>
              </a:rPr>
              <a:t>、</a:t>
            </a:r>
            <a:r>
              <a:rPr lang="zh-TW" altLang="en-US" sz="3600" b="1" dirty="0">
                <a:solidFill>
                  <a:srgbClr val="7030A0"/>
                </a:solidFill>
                <a:latin typeface="文鼎中隸" panose="03000609000000000000" pitchFamily="65" charset="-120"/>
                <a:ea typeface="文鼎中隸" panose="03000609000000000000" pitchFamily="65" charset="-120"/>
              </a:rPr>
              <a:t>音樂劇</a:t>
            </a:r>
            <a:r>
              <a:rPr lang="zh-TW" altLang="en-US" sz="2800" b="1" dirty="0">
                <a:latin typeface="文鼎中隸" panose="03000609000000000000" pitchFamily="65" charset="-120"/>
                <a:ea typeface="文鼎中隸" panose="03000609000000000000" pitchFamily="65" charset="-120"/>
              </a:rPr>
              <a:t>等。</a:t>
            </a:r>
            <a:endParaRPr lang="zh-HK" altLang="en-US" sz="2800" dirty="0">
              <a:latin typeface="文鼎中隸" panose="03000609000000000000" pitchFamily="65" charset="-120"/>
              <a:ea typeface="文鼎中隸" panose="030006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9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歌劇</a:t>
            </a:r>
            <a:r>
              <a:rPr lang="en-US" altLang="zh-TW" dirty="0"/>
              <a:t>:</a:t>
            </a:r>
            <a:r>
              <a:rPr lang="zh-TW" altLang="en-US" dirty="0"/>
              <a:t>樂隊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伴奏人聲，以加深或點綴劇情</a:t>
            </a:r>
          </a:p>
          <a:p>
            <a:r>
              <a:rPr lang="zh-TW" altLang="en-US" sz="3600" dirty="0"/>
              <a:t>配合舞蹈</a:t>
            </a:r>
          </a:p>
          <a:p>
            <a:r>
              <a:rPr lang="zh-TW" altLang="en-US" sz="3600" dirty="0"/>
              <a:t>用於開幕前的「序曲」、「引子」、「幕前的序奏」 </a:t>
            </a:r>
            <a:r>
              <a:rPr lang="en-US" altLang="zh-TW" sz="3600" dirty="0"/>
              <a:t>(</a:t>
            </a:r>
            <a:r>
              <a:rPr lang="zh-TW" altLang="en-US" sz="3600" dirty="0"/>
              <a:t>間奏曲 </a:t>
            </a:r>
            <a:r>
              <a:rPr lang="en-US" altLang="zh-TW" sz="3600" dirty="0"/>
              <a:t>)</a:t>
            </a:r>
            <a:r>
              <a:rPr lang="zh-TW" altLang="en-US" sz="3600" dirty="0"/>
              <a:t>及過門等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74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zh-TW" altLang="en-US" dirty="0"/>
              <a:t>意大利歌劇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3999" y="1143000"/>
            <a:ext cx="10293531" cy="5527766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注重歌唱，主要分為</a:t>
            </a:r>
            <a:r>
              <a:rPr lang="zh-TW" altLang="en-US" sz="3600" dirty="0">
                <a:solidFill>
                  <a:srgbClr val="0070C0"/>
                </a:solidFill>
              </a:rPr>
              <a:t>「正歌劇」</a:t>
            </a:r>
            <a:r>
              <a:rPr lang="en-US" altLang="zh-TW" sz="3600" dirty="0">
                <a:solidFill>
                  <a:srgbClr val="0070C0"/>
                </a:solidFill>
              </a:rPr>
              <a:t>(Opera </a:t>
            </a:r>
            <a:r>
              <a:rPr lang="en-US" altLang="zh-TW" sz="3600" dirty="0" err="1">
                <a:solidFill>
                  <a:srgbClr val="0070C0"/>
                </a:solidFill>
              </a:rPr>
              <a:t>Seria</a:t>
            </a:r>
            <a:r>
              <a:rPr lang="en-US" altLang="zh-TW" sz="3600" dirty="0">
                <a:solidFill>
                  <a:srgbClr val="0070C0"/>
                </a:solidFill>
              </a:rPr>
              <a:t>)</a:t>
            </a:r>
            <a:r>
              <a:rPr lang="zh-TW" altLang="en-US" sz="2800" dirty="0"/>
              <a:t>及</a:t>
            </a:r>
            <a:r>
              <a:rPr lang="zh-TW" altLang="en-US" sz="3600" dirty="0">
                <a:solidFill>
                  <a:srgbClr val="0070C0"/>
                </a:solidFill>
              </a:rPr>
              <a:t>「喜歌劇」</a:t>
            </a:r>
            <a:r>
              <a:rPr lang="en-US" altLang="zh-TW" sz="3600" dirty="0">
                <a:solidFill>
                  <a:srgbClr val="0070C0"/>
                </a:solidFill>
              </a:rPr>
              <a:t>(Opera buffa)</a:t>
            </a:r>
            <a:r>
              <a:rPr lang="zh-TW" altLang="en-US" sz="2800" dirty="0"/>
              <a:t>兩種。</a:t>
            </a:r>
          </a:p>
          <a:p>
            <a:r>
              <a:rPr lang="zh-TW" altLang="en-US" sz="2800" dirty="0"/>
              <a:t>正歌劇指最早出現於</a:t>
            </a:r>
            <a:r>
              <a:rPr lang="en-US" altLang="zh-TW" sz="2800" dirty="0"/>
              <a:t>17 </a:t>
            </a:r>
            <a:r>
              <a:rPr lang="zh-TW" altLang="en-US" sz="2800" dirty="0"/>
              <a:t>、</a:t>
            </a:r>
            <a:r>
              <a:rPr lang="en-US" altLang="zh-TW" sz="2800" dirty="0"/>
              <a:t>18 </a:t>
            </a:r>
            <a:r>
              <a:rPr lang="zh-TW" altLang="en-US" sz="2800" dirty="0"/>
              <a:t>世紀以</a:t>
            </a:r>
            <a:r>
              <a:rPr lang="zh-TW" altLang="en-US" sz="3600" dirty="0">
                <a:solidFill>
                  <a:srgbClr val="FF0000"/>
                </a:solidFill>
              </a:rPr>
              <a:t>神話及古代英雄傳奇</a:t>
            </a:r>
            <a:r>
              <a:rPr lang="zh-TW" altLang="en-US" sz="2800" dirty="0"/>
              <a:t>故事為題材的義大利歌劇。一般</a:t>
            </a:r>
            <a:r>
              <a:rPr lang="zh-TW" altLang="en-US" sz="3600" dirty="0">
                <a:solidFill>
                  <a:srgbClr val="FF0000"/>
                </a:solidFill>
              </a:rPr>
              <a:t>分為 </a:t>
            </a:r>
            <a:r>
              <a:rPr lang="en-US" altLang="zh-TW" sz="3600" dirty="0">
                <a:solidFill>
                  <a:srgbClr val="FF0000"/>
                </a:solidFill>
              </a:rPr>
              <a:t>3</a:t>
            </a:r>
            <a:r>
              <a:rPr lang="zh-TW" altLang="en-US" sz="3600" dirty="0">
                <a:solidFill>
                  <a:srgbClr val="FF0000"/>
                </a:solidFill>
              </a:rPr>
              <a:t>幕</a:t>
            </a:r>
            <a:r>
              <a:rPr lang="en-US" altLang="zh-TW" sz="2800" dirty="0"/>
              <a:t>,</a:t>
            </a:r>
            <a:r>
              <a:rPr lang="zh-TW" altLang="en-US" sz="2800" dirty="0"/>
              <a:t>由</a:t>
            </a:r>
            <a:r>
              <a:rPr lang="zh-TW" altLang="en-US" sz="3600" dirty="0">
                <a:solidFill>
                  <a:srgbClr val="FF0000"/>
                </a:solidFill>
              </a:rPr>
              <a:t>朗誦調及詠歎</a:t>
            </a:r>
            <a:r>
              <a:rPr lang="zh-TW" altLang="en-US" sz="2800" dirty="0"/>
              <a:t>連綴構成，很少使用重唱及合唱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後來</a:t>
            </a:r>
            <a:r>
              <a:rPr lang="zh-TW" altLang="en-US" sz="2800" dirty="0"/>
              <a:t>，在歌劇中插入帶喜劇成份的戲，以吸引文化程度不如貴族的新晉商人階層，去欣賞歌劇。正歌劇在 </a:t>
            </a:r>
            <a:r>
              <a:rPr lang="en-US" altLang="zh-TW" sz="2800" dirty="0"/>
              <a:t>18 </a:t>
            </a:r>
            <a:r>
              <a:rPr lang="zh-TW" altLang="en-US" sz="2800" dirty="0"/>
              <a:t>世紀中逐步衰亡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it-IT" altLang="zh-HK" sz="2800" dirty="0">
                <a:hlinkClick r:id="rId2"/>
              </a:rPr>
              <a:t>George Frideric Handel - Lascia ch'io pianga from </a:t>
            </a:r>
            <a:r>
              <a:rPr lang="it-IT" altLang="zh-HK" sz="2800" dirty="0" smtClean="0">
                <a:hlinkClick r:id="rId2"/>
              </a:rPr>
              <a:t>Rinaldo</a:t>
            </a:r>
            <a:endParaRPr lang="it-IT" altLang="zh-HK" sz="2800" dirty="0" smtClean="0"/>
          </a:p>
          <a:p>
            <a:pPr marL="45720" indent="0">
              <a:buNone/>
            </a:pPr>
            <a:r>
              <a:rPr lang="zh-TW" altLang="en-US" sz="2800" dirty="0" smtClean="0"/>
              <a:t>十字軍東征的愛情故事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541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zh-TW" altLang="en-US" dirty="0"/>
              <a:t>意大利歌劇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3999" y="1143000"/>
            <a:ext cx="10293531" cy="552776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但</a:t>
            </a:r>
            <a:r>
              <a:rPr lang="zh-TW" altLang="en-US" sz="3200" dirty="0"/>
              <a:t>這個現象刺激了不少受過教育的鑑賞者。就是這些鑑賞者，發起了歌劇史上第一次革新運動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在</a:t>
            </a:r>
            <a:r>
              <a:rPr lang="zh-TW" altLang="en-US" sz="3200" dirty="0"/>
              <a:t>威尼斯阿卡迪亞學院的資助下，詩人梅塔斯塔齊奧 </a:t>
            </a:r>
            <a:r>
              <a:rPr lang="en-US" altLang="zh-TW" sz="3200" dirty="0"/>
              <a:t>(Metastasio Metastasio)</a:t>
            </a:r>
            <a:r>
              <a:rPr lang="zh-TW" altLang="en-US" sz="3200" dirty="0"/>
              <a:t>通過自己的創作，確認了正歌劇 </a:t>
            </a:r>
            <a:r>
              <a:rPr lang="en-US" altLang="zh-TW" sz="3200" dirty="0"/>
              <a:t>(opera </a:t>
            </a:r>
            <a:r>
              <a:rPr lang="en-US" altLang="zh-TW" sz="3200" dirty="0" err="1" smtClean="0"/>
              <a:t>seria</a:t>
            </a:r>
            <a:r>
              <a:rPr lang="en-US" altLang="zh-TW" sz="3200" dirty="0" smtClean="0"/>
              <a:t>)</a:t>
            </a:r>
            <a:r>
              <a:rPr lang="zh-TW" altLang="en-US" sz="3200" dirty="0"/>
              <a:t>的標準模式。自此至</a:t>
            </a:r>
            <a:r>
              <a:rPr lang="en-US" altLang="zh-TW" sz="3200" dirty="0"/>
              <a:t>18 </a:t>
            </a:r>
            <a:r>
              <a:rPr lang="zh-TW" altLang="en-US" sz="3200" dirty="0"/>
              <a:t>世紀末，正歌劇便成為義大利歌劇的主流。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45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「喜歌劇」 </a:t>
            </a:r>
            <a:r>
              <a:rPr lang="en-US" altLang="zh-TW" dirty="0"/>
              <a:t>(</a:t>
            </a:r>
            <a:r>
              <a:rPr lang="en-US" dirty="0">
                <a:hlinkClick r:id="rId2"/>
              </a:rPr>
              <a:t>Opera buffa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1900823"/>
            <a:ext cx="7028815" cy="4114800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具有喜劇因素，音樂比較輕快，有圓滿結局。</a:t>
            </a:r>
          </a:p>
          <a:p>
            <a:r>
              <a:rPr lang="zh-TW" altLang="en-US" sz="3200" dirty="0"/>
              <a:t>通常包括的角色不多，常對喜劇性的人物進行諷刺，腳本多採用現實題材，通常用方言寫成。</a:t>
            </a:r>
          </a:p>
          <a:p>
            <a:r>
              <a:rPr lang="zh-TW" altLang="en-US" sz="3200" dirty="0"/>
              <a:t>詠嘆調的旋律比較簡單而動聽，並使用宣敘調代替</a:t>
            </a:r>
            <a:r>
              <a:rPr lang="zh-TW" altLang="en-US" sz="3200" dirty="0" smtClean="0"/>
              <a:t>對白</a:t>
            </a:r>
            <a:endParaRPr lang="en-US" altLang="zh-TW" sz="3200" dirty="0" smtClean="0"/>
          </a:p>
          <a:p>
            <a:r>
              <a:rPr lang="zh-TW" altLang="en-US" sz="3200" dirty="0">
                <a:hlinkClick r:id="rId3"/>
              </a:rPr>
              <a:t>奧芬巴哈：天堂與</a:t>
            </a:r>
            <a:r>
              <a:rPr lang="zh-TW" altLang="en-US" sz="3200" dirty="0" smtClean="0">
                <a:hlinkClick r:id="rId3"/>
              </a:rPr>
              <a:t>地獄</a:t>
            </a:r>
            <a:endParaRPr lang="en-US" sz="3200" dirty="0"/>
          </a:p>
        </p:txBody>
      </p:sp>
      <p:pic>
        <p:nvPicPr>
          <p:cNvPr id="4098" name="Picture 2" descr="https://upload.wikimedia.org/wikipedia/commons/5/50/Offenbach_Jaques_Luckhard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35" y="1708653"/>
            <a:ext cx="2769271" cy="389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法國喜歌劇 </a:t>
            </a:r>
            <a:r>
              <a:rPr lang="en-US" dirty="0"/>
              <a:t>Opera </a:t>
            </a:r>
            <a:r>
              <a:rPr lang="en-US" dirty="0" err="1"/>
              <a:t>comique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同意大利喜歌劇一樣，有普通對話的台詞， 最初根據流 行歌曲填詞，並常具有諷刺時事的性質，稱為諷 刺歌劇，亦稱滑稽歌劇。正式的法國喜歌劇是用 新曲新詞的</a:t>
            </a:r>
            <a:r>
              <a:rPr lang="zh-TW" altLang="en-US" sz="3600" dirty="0" smtClean="0"/>
              <a:t>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7560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法國喜歌劇 </a:t>
            </a:r>
            <a:r>
              <a:rPr lang="en-US" dirty="0"/>
              <a:t>Opera </a:t>
            </a:r>
            <a:r>
              <a:rPr lang="en-US" dirty="0" err="1"/>
              <a:t>comique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2519" y="1824623"/>
            <a:ext cx="5867400" cy="41148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內容</a:t>
            </a:r>
            <a:r>
              <a:rPr lang="zh-TW" altLang="en-US" sz="2800" dirty="0"/>
              <a:t>方面卻不限於喜劇。例如著名歌劇「</a:t>
            </a:r>
            <a:r>
              <a:rPr lang="zh-TW" altLang="en-US" sz="2800" dirty="0">
                <a:hlinkClick r:id="rId2"/>
              </a:rPr>
              <a:t>卡門</a:t>
            </a:r>
            <a:r>
              <a:rPr lang="zh-TW" altLang="en-US" sz="2800" dirty="0"/>
              <a:t>」形式上屬 於喜歌劇，有對白，但內容方面卻是一齣悲劇。</a:t>
            </a:r>
            <a:endParaRPr lang="en-US" altLang="zh-TW" sz="2800" dirty="0"/>
          </a:p>
          <a:p>
            <a:r>
              <a:rPr lang="zh-TW" altLang="en-US" sz="2800" dirty="0"/>
              <a:t>法國歌劇很著重視覺的享受，在 </a:t>
            </a:r>
            <a:r>
              <a:rPr lang="en-US" altLang="zh-TW" sz="2800" dirty="0"/>
              <a:t>19 </a:t>
            </a:r>
            <a:r>
              <a:rPr lang="zh-TW" altLang="en-US" sz="2800" dirty="0"/>
              <a:t>世紀初葉開始盛行大歌劇</a:t>
            </a:r>
            <a:r>
              <a:rPr lang="en-US" altLang="zh-TW" sz="2800" dirty="0"/>
              <a:t>(</a:t>
            </a:r>
            <a:r>
              <a:rPr lang="en-US" sz="2800" dirty="0"/>
              <a:t>opera)，Grand opera) </a:t>
            </a:r>
            <a:r>
              <a:rPr lang="zh-TW" altLang="en-US" sz="2800" dirty="0"/>
              <a:t>以壯觀的場面與強烈的戲劇效果為其特色，並加入他們所喜愛的芭蕾舞場面。</a:t>
            </a:r>
            <a:endParaRPr lang="en-US" sz="2800" dirty="0"/>
          </a:p>
        </p:txBody>
      </p:sp>
      <p:pic>
        <p:nvPicPr>
          <p:cNvPr id="5122" name="Picture 2" descr="http://images.esellerpro.com/2243/I/325/03/MUSIC100-bizet-carmen-habanera-music-box%20(6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25116" r="29190" b="21467"/>
          <a:stretch/>
        </p:blipFill>
        <p:spPr bwMode="auto">
          <a:xfrm>
            <a:off x="7117079" y="1502810"/>
            <a:ext cx="5212081" cy="40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英國歌劇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前身是 </a:t>
            </a:r>
            <a:r>
              <a:rPr lang="en-US" altLang="zh-TW" sz="3200" dirty="0"/>
              <a:t>18 </a:t>
            </a:r>
            <a:r>
              <a:rPr lang="zh-TW" altLang="en-US" sz="3200" dirty="0"/>
              <a:t>世紀的民謠歌劇，有對白，用民 間曲調或現成曲調填詞，最著名的代表作是</a:t>
            </a:r>
            <a:r>
              <a:rPr lang="en-US" altLang="zh-TW" sz="3200" dirty="0"/>
              <a:t>《</a:t>
            </a:r>
            <a:r>
              <a:rPr lang="zh-TW" altLang="en-US" sz="3200" dirty="0"/>
              <a:t>世 </a:t>
            </a:r>
            <a:r>
              <a:rPr lang="en-US" sz="3200" dirty="0"/>
              <a:t>John Gay </a:t>
            </a:r>
            <a:r>
              <a:rPr lang="zh-TW" altLang="en-US" sz="3200" dirty="0"/>
              <a:t>佩普施的 乞丐歌劇 </a:t>
            </a:r>
            <a:r>
              <a:rPr lang="en-US" altLang="zh-TW" sz="3200" dirty="0"/>
              <a:t>》</a:t>
            </a:r>
            <a:r>
              <a:rPr lang="zh-TW" altLang="en-US" sz="3200" dirty="0"/>
              <a:t>。 </a:t>
            </a:r>
            <a:r>
              <a:rPr lang="en-US" altLang="zh-TW" sz="3200" dirty="0"/>
              <a:t>19</a:t>
            </a:r>
            <a:r>
              <a:rPr lang="zh-TW" altLang="en-US" sz="3200" dirty="0"/>
              <a:t>紀以後英國喜歌劇逐步成熟，特別是說白 與歌唱並重，接近於意大利趣歌劇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07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德國歌劇「歌唱劇」 </a:t>
            </a:r>
            <a:r>
              <a:rPr lang="en-US" altLang="zh-TW" dirty="0"/>
              <a:t>(</a:t>
            </a:r>
            <a:r>
              <a:rPr lang="en-US" dirty="0"/>
              <a:t>Singspiel)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1900822"/>
            <a:ext cx="9144000" cy="4606657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受意大利趣歌劇的影響，對白與歌唱並重。內容都是寫中下層階級的生活，多帶有政治諷刺的含義</a:t>
            </a:r>
            <a:r>
              <a:rPr lang="zh-TW" altLang="en-US" sz="2400" dirty="0" smtClean="0"/>
              <a:t>。</a:t>
            </a:r>
            <a:endParaRPr lang="en-US" sz="2400" dirty="0"/>
          </a:p>
          <a:p>
            <a:r>
              <a:rPr lang="zh-TW" altLang="en-US" sz="2400" dirty="0"/>
              <a:t>莫札特</a:t>
            </a:r>
            <a:r>
              <a:rPr lang="en-US" altLang="zh-TW" sz="2400" dirty="0"/>
              <a:t>《</a:t>
            </a:r>
            <a:r>
              <a:rPr lang="zh-TW" altLang="en-US" sz="2400" dirty="0"/>
              <a:t>魔笛 </a:t>
            </a:r>
            <a:r>
              <a:rPr lang="en-US" altLang="zh-TW" sz="2400" dirty="0"/>
              <a:t>》</a:t>
            </a:r>
            <a:r>
              <a:rPr lang="en-US" sz="2400" dirty="0"/>
              <a:t>Magic Flute</a:t>
            </a:r>
          </a:p>
          <a:p>
            <a:r>
              <a:rPr lang="zh-TW" altLang="en-US" sz="2400" dirty="0"/>
              <a:t>貝多芬的</a:t>
            </a:r>
            <a:r>
              <a:rPr lang="en-US" altLang="zh-TW" sz="2400" dirty="0"/>
              <a:t>《</a:t>
            </a:r>
            <a:r>
              <a:rPr lang="zh-TW" altLang="en-US" sz="2400" dirty="0"/>
              <a:t>菲德里奧 </a:t>
            </a:r>
            <a:r>
              <a:rPr lang="en-US" altLang="zh-TW" sz="2400" dirty="0"/>
              <a:t>》</a:t>
            </a:r>
            <a:r>
              <a:rPr lang="en-US" sz="2400" dirty="0"/>
              <a:t>Fidelio</a:t>
            </a:r>
          </a:p>
          <a:p>
            <a:r>
              <a:rPr lang="zh-TW" altLang="en-US" sz="2400" dirty="0"/>
              <a:t>韋伯</a:t>
            </a:r>
            <a:r>
              <a:rPr lang="en-US" altLang="zh-TW" sz="2400" dirty="0"/>
              <a:t>《</a:t>
            </a:r>
            <a:r>
              <a:rPr lang="zh-TW" altLang="en-US" sz="2400" dirty="0"/>
              <a:t>魔彈射手 </a:t>
            </a:r>
            <a:r>
              <a:rPr lang="en-US" altLang="zh-TW" sz="2400" dirty="0"/>
              <a:t>》 </a:t>
            </a:r>
            <a:r>
              <a:rPr lang="en-US" sz="2400" dirty="0"/>
              <a:t>Der </a:t>
            </a:r>
            <a:r>
              <a:rPr lang="en-US" sz="2400" dirty="0" err="1"/>
              <a:t>Freisch</a:t>
            </a:r>
            <a:r>
              <a:rPr lang="en-US" sz="2400" dirty="0"/>
              <a:t> </a:t>
            </a:r>
            <a:r>
              <a:rPr lang="en-US" sz="2400" dirty="0" err="1"/>
              <a:t>Freischütz</a:t>
            </a:r>
            <a:r>
              <a:rPr lang="en-US" sz="2400" dirty="0"/>
              <a:t> </a:t>
            </a:r>
            <a:r>
              <a:rPr lang="en-US" sz="2400" dirty="0" err="1"/>
              <a:t>tz</a:t>
            </a:r>
            <a:endParaRPr lang="en-US" sz="2400" dirty="0"/>
          </a:p>
          <a:p>
            <a:r>
              <a:rPr lang="zh-TW" altLang="en-US" sz="2400" dirty="0"/>
              <a:t>德國歌劇到了後期更注重樂隊的發揮，有複雜音樂形式，深刻的思想內容。華格納 </a:t>
            </a:r>
            <a:r>
              <a:rPr lang="en-US" altLang="zh-TW" sz="2400" dirty="0"/>
              <a:t>(R. Wagner) </a:t>
            </a:r>
            <a:r>
              <a:rPr lang="zh-TW" altLang="en-US" sz="2400" dirty="0"/>
              <a:t>創造了一種新的形式，稱做樂劇 </a:t>
            </a:r>
            <a:r>
              <a:rPr lang="en-US" altLang="zh-TW" sz="2400" dirty="0"/>
              <a:t>(Music drama) drama)</a:t>
            </a:r>
            <a:r>
              <a:rPr lang="zh-TW" altLang="en-US" sz="2400" dirty="0"/>
              <a:t>，他廢除了用宣敘調來連接詠歎調的形式，也就沒有分割明顯的樂曲存在，代之以連續的音樂流動，以使符合劇情不停地展開。 其次是採用「主導動機」來使音樂統一起來。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39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5161" y="565652"/>
            <a:ext cx="1160206" cy="5746657"/>
          </a:xfrm>
        </p:spPr>
        <p:txBody>
          <a:bodyPr vert="eaVert">
            <a:noAutofit/>
          </a:bodyPr>
          <a:lstStyle/>
          <a:p>
            <a:r>
              <a:rPr lang="zh-TW" altLang="en-US" sz="4800" dirty="0">
                <a:latin typeface="文鼎顏楷" panose="03000909000000000000" pitchFamily="65" charset="-120"/>
                <a:ea typeface="文鼎顏楷" panose="03000909000000000000" pitchFamily="65" charset="-120"/>
              </a:rPr>
              <a:t>哪套屬於</a:t>
            </a:r>
            <a:r>
              <a:rPr lang="zh-TW" altLang="en-US" sz="6000" dirty="0">
                <a:latin typeface="文鼎顏楷" panose="03000909000000000000" pitchFamily="65" charset="-120"/>
                <a:ea typeface="文鼎顏楷" panose="03000909000000000000" pitchFamily="65" charset="-120"/>
              </a:rPr>
              <a:t>「劇」</a:t>
            </a:r>
            <a:r>
              <a:rPr lang="en-US" altLang="zh-TW" sz="4800" dirty="0">
                <a:latin typeface="文鼎顏楷" panose="03000909000000000000" pitchFamily="65" charset="-120"/>
                <a:ea typeface="文鼎顏楷" panose="03000909000000000000" pitchFamily="65" charset="-120"/>
              </a:rPr>
              <a:t>?</a:t>
            </a:r>
            <a:endParaRPr lang="zh-HK" altLang="en-US" sz="4800" dirty="0">
              <a:latin typeface="文鼎顏楷" panose="03000909000000000000" pitchFamily="65" charset="-120"/>
              <a:ea typeface="文鼎顏楷" panose="03000909000000000000" pitchFamily="65" charset="-120"/>
            </a:endParaRPr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03" y="277499"/>
            <a:ext cx="3312248" cy="3034071"/>
          </a:xfrm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63" y="3438980"/>
            <a:ext cx="3037319" cy="3037319"/>
          </a:xfrm>
          <a:prstGeom prst="rect">
            <a:avLst/>
          </a:prstGeom>
        </p:spPr>
      </p:pic>
      <p:pic>
        <p:nvPicPr>
          <p:cNvPr id="6" name="圖片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11" y="277500"/>
            <a:ext cx="3034071" cy="3034071"/>
          </a:xfrm>
          <a:prstGeom prst="rect">
            <a:avLst/>
          </a:prstGeom>
        </p:spPr>
      </p:pic>
      <p:pic>
        <p:nvPicPr>
          <p:cNvPr id="7" name="圖片 6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03" y="343898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「神劇」和「清唱劇」</a:t>
            </a:r>
            <a:r>
              <a:rPr lang="en-US" altLang="zh-TW" b="1" dirty="0"/>
              <a:t>:</a:t>
            </a:r>
            <a:br>
              <a:rPr lang="en-US" altLang="zh-TW" b="1" dirty="0"/>
            </a:br>
            <a:r>
              <a:rPr lang="zh-TW" altLang="en-US" b="1" dirty="0"/>
              <a:t>演出者不穿戲服、沒有舞台布景、猶如</a:t>
            </a:r>
            <a:r>
              <a:rPr lang="zh-HK" altLang="en-US" b="1" dirty="0"/>
              <a:t>合唱曲</a:t>
            </a:r>
            <a:endParaRPr lang="en-US" dirty="0"/>
          </a:p>
        </p:txBody>
      </p:sp>
      <p:pic>
        <p:nvPicPr>
          <p:cNvPr id="1026" name="Picture 2" descr="https://d1bq5g7z9i92ue.cloudfront.net/pictures/10/85/108514/Bach-Christmas-Oratorio-Cantata-I-V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29" y="1708653"/>
            <a:ext cx="8797071" cy="41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「神劇」和「清唱劇」</a:t>
            </a:r>
            <a:r>
              <a:rPr lang="en-US" altLang="zh-TW" sz="4000" b="1" dirty="0"/>
              <a:t>:</a:t>
            </a:r>
            <a:endParaRPr lang="en-US" sz="4000" dirty="0"/>
          </a:p>
        </p:txBody>
      </p:sp>
      <p:sp>
        <p:nvSpPr>
          <p:cNvPr id="3" name="預留位置文字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sz="2800" b="1" dirty="0"/>
              <a:t>神劇</a:t>
            </a:r>
            <a:r>
              <a:rPr lang="en-US" altLang="zh-HK" sz="2800" b="1" dirty="0"/>
              <a:t>(oratorio)</a:t>
            </a:r>
            <a:endParaRPr 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754880" cy="3431694"/>
          </a:xfrm>
        </p:spPr>
        <p:txBody>
          <a:bodyPr/>
          <a:lstStyle/>
          <a:p>
            <a:r>
              <a:rPr lang="zh-TW" altLang="en-US" sz="2800" dirty="0"/>
              <a:t>通常有一個敘述故事的人</a:t>
            </a:r>
            <a:endParaRPr lang="en-US" altLang="zh-TW" sz="2800" dirty="0"/>
          </a:p>
          <a:p>
            <a:r>
              <a:rPr lang="zh-TW" altLang="en-US" sz="2800" dirty="0"/>
              <a:t>有獨唱家和合唱團</a:t>
            </a:r>
            <a:endParaRPr lang="en-US" altLang="zh-TW" sz="2800" dirty="0"/>
          </a:p>
          <a:p>
            <a:r>
              <a:rPr lang="zh-TW" altLang="en-US" sz="2800" dirty="0"/>
              <a:t>使用管弦樂團伴奏</a:t>
            </a:r>
            <a:endParaRPr lang="en-US" altLang="zh-TW" sz="2800" dirty="0"/>
          </a:p>
          <a:p>
            <a:r>
              <a:rPr lang="zh-TW" altLang="en-US" sz="2800" dirty="0"/>
              <a:t>說聖經的故事</a:t>
            </a:r>
            <a:endParaRPr lang="en-US" altLang="zh-TW" sz="2800" dirty="0"/>
          </a:p>
          <a:p>
            <a:r>
              <a:rPr lang="zh-TW" altLang="en-US" sz="2800" u="sng" dirty="0"/>
              <a:t>韓德爾</a:t>
            </a:r>
            <a:r>
              <a:rPr lang="en-US" altLang="zh-TW" sz="2800" dirty="0"/>
              <a:t>《</a:t>
            </a:r>
            <a:r>
              <a:rPr lang="zh-TW" altLang="en-US" sz="2800" dirty="0"/>
              <a:t>彌賽亞：哈利路亞</a:t>
            </a:r>
            <a:r>
              <a:rPr lang="en-US" altLang="zh-TW" sz="2800" dirty="0"/>
              <a:t>》</a:t>
            </a:r>
            <a:endParaRPr lang="en-US" sz="2800" dirty="0"/>
          </a:p>
        </p:txBody>
      </p:sp>
      <p:sp>
        <p:nvSpPr>
          <p:cNvPr id="5" name="預留位置文字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HK" sz="2800" b="1" dirty="0" err="1"/>
              <a:t>清唱劇</a:t>
            </a:r>
            <a:r>
              <a:rPr lang="en-US" altLang="zh-HK" sz="2800" b="1" dirty="0"/>
              <a:t>(Cantata)</a:t>
            </a:r>
            <a:endParaRPr 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988888" cy="3431694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世俗聲樂套曲</a:t>
            </a:r>
            <a:endParaRPr lang="en-US" altLang="zh-TW" sz="2800" dirty="0"/>
          </a:p>
          <a:p>
            <a:r>
              <a:rPr lang="zh-TW" altLang="en-US" sz="2800" dirty="0"/>
              <a:t>由數首獨唱和合唱曲組成</a:t>
            </a:r>
            <a:endParaRPr lang="en-US" altLang="zh-TW" sz="2800" dirty="0"/>
          </a:p>
          <a:p>
            <a:r>
              <a:rPr lang="zh-TW" altLang="en-US" sz="2800" dirty="0"/>
              <a:t>主題描寫田園，愛情、宗教等等</a:t>
            </a:r>
            <a:endParaRPr lang="en-US" altLang="zh-TW" sz="2800" dirty="0"/>
          </a:p>
          <a:p>
            <a:r>
              <a:rPr lang="zh-TW" altLang="en-US" sz="2800" u="sng" dirty="0"/>
              <a:t>巴哈</a:t>
            </a:r>
            <a:r>
              <a:rPr lang="en-US" altLang="zh-TW" sz="2800" dirty="0"/>
              <a:t>《</a:t>
            </a:r>
            <a:r>
              <a:rPr lang="zh-TW" altLang="en-US" sz="2800" dirty="0"/>
              <a:t>耶穌是世人的喜樂</a:t>
            </a:r>
            <a:r>
              <a:rPr lang="en-US" altLang="zh-TW" sz="2800" dirty="0"/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12406" y="1004866"/>
            <a:ext cx="4600714" cy="683106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韓德爾</a:t>
            </a:r>
            <a:r>
              <a:rPr lang="en-US" altLang="zh-TW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Handel(</a:t>
            </a:r>
            <a:r>
              <a:rPr lang="en-US" altLang="zh-HK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1685</a:t>
            </a:r>
            <a:r>
              <a:rPr lang="zh-HK" altLang="en-US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－</a:t>
            </a:r>
            <a:r>
              <a:rPr lang="en-US" altLang="zh-HK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1759)</a:t>
            </a:r>
            <a:endParaRPr lang="en-US" altLang="zh-TW" sz="2800" dirty="0"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1405" y="1004866"/>
            <a:ext cx="4600714" cy="683106"/>
          </a:xfrm>
        </p:spPr>
        <p:txBody>
          <a:bodyPr>
            <a:noAutofit/>
          </a:bodyPr>
          <a:lstStyle/>
          <a:p>
            <a:r>
              <a:rPr lang="zh-HK" altLang="en-US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巴哈</a:t>
            </a:r>
            <a:r>
              <a:rPr lang="en-US" altLang="zh-TW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Bach(</a:t>
            </a:r>
            <a:r>
              <a:rPr lang="en-US" altLang="zh-HK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1685</a:t>
            </a:r>
            <a:r>
              <a:rPr lang="zh-HK" altLang="en-US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－</a:t>
            </a:r>
            <a:r>
              <a:rPr lang="en-US" altLang="zh-HK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1750</a:t>
            </a:r>
            <a:r>
              <a:rPr lang="zh-HK" altLang="en-US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年</a:t>
            </a:r>
            <a:r>
              <a:rPr lang="en-US" altLang="zh-TW" sz="28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)</a:t>
            </a:r>
            <a:endParaRPr lang="zh-HK" altLang="en-US" sz="2800" dirty="0"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</p:txBody>
      </p:sp>
      <p:pic>
        <p:nvPicPr>
          <p:cNvPr id="3076" name="Picture 4" descr="https://img3.doubanio.com/img/musician/large/58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06" y="1687974"/>
            <a:ext cx="2406154" cy="34321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eb.ntnu.edu.tw/~498432269/baha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1687973"/>
            <a:ext cx="2788642" cy="34321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718560" y="1658482"/>
            <a:ext cx="2560320" cy="3432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出生於德國</a:t>
            </a:r>
            <a:r>
              <a:rPr lang="en-US" altLang="zh-TW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,</a:t>
            </a:r>
            <a:r>
              <a:rPr lang="zh-TW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後入藉英國</a:t>
            </a:r>
            <a:endParaRPr lang="en-US" altLang="zh-TW" sz="2000" dirty="0"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終生</a:t>
            </a:r>
            <a:r>
              <a:rPr lang="zh-HK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沒結婚</a:t>
            </a:r>
            <a:endParaRPr lang="en-US" altLang="zh-HK" sz="2000" dirty="0"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大學主修法律</a:t>
            </a:r>
            <a:endParaRPr lang="en-US" altLang="zh-HK" sz="2000" dirty="0"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英國宮廷教堂樂長</a:t>
            </a:r>
            <a:endParaRPr lang="en-US" altLang="zh-TW" sz="2000" dirty="0"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寫了約</a:t>
            </a:r>
            <a:r>
              <a:rPr lang="en-US" altLang="zh-TW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46</a:t>
            </a:r>
            <a:r>
              <a:rPr lang="zh-TW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齣歌劇及</a:t>
            </a:r>
            <a:r>
              <a:rPr lang="en-US" altLang="zh-TW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36</a:t>
            </a:r>
            <a:r>
              <a:rPr lang="zh-TW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齣神劇</a:t>
            </a:r>
            <a:endParaRPr lang="en-US" altLang="zh-TW" sz="2000" dirty="0"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晚年雙目失明</a:t>
            </a:r>
            <a:endParaRPr lang="en-US" altLang="zh-HK" sz="2000" dirty="0"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文鼎粗毛楷" panose="03000809000000000000" pitchFamily="65" charset="-120"/>
                <a:ea typeface="文鼎粗毛楷" panose="03000809000000000000" pitchFamily="65" charset="-120"/>
              </a:rPr>
              <a:t>在生已受人尊敬</a:t>
            </a:r>
            <a:endParaRPr lang="zh-HK" altLang="en-US" sz="2000" dirty="0"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67522" y="1687972"/>
            <a:ext cx="2560320" cy="4211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出生於德國</a:t>
            </a:r>
            <a:endParaRPr lang="en-US" altLang="zh-HK" sz="2000" dirty="0">
              <a:solidFill>
                <a:schemeClr val="tx1"/>
              </a:solidFill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管風琴、小提琴、大鍵琴演奏家</a:t>
            </a:r>
            <a:endParaRPr lang="en-US" altLang="zh-TW" sz="2000" dirty="0">
              <a:solidFill>
                <a:schemeClr val="tx1"/>
              </a:solidFill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與首任太太有</a:t>
            </a:r>
            <a:r>
              <a:rPr lang="en-US" altLang="zh-TW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7</a:t>
            </a:r>
            <a:r>
              <a:rPr lang="zh-TW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個孩子，但只有</a:t>
            </a:r>
            <a:r>
              <a:rPr lang="en-US" altLang="zh-TW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4</a:t>
            </a:r>
            <a:r>
              <a:rPr lang="zh-TW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個活到了成年</a:t>
            </a:r>
            <a:endParaRPr lang="en-US" altLang="zh-TW" sz="2000" dirty="0">
              <a:solidFill>
                <a:schemeClr val="tx1"/>
              </a:solidFill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與第二任太太有</a:t>
            </a:r>
            <a:r>
              <a:rPr lang="en-US" altLang="zh-TW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13</a:t>
            </a:r>
            <a:r>
              <a:rPr lang="zh-TW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個孩子，</a:t>
            </a:r>
            <a:r>
              <a:rPr lang="en-US" altLang="zh-TW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6</a:t>
            </a:r>
            <a:r>
              <a:rPr lang="zh-TW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個活到成年</a:t>
            </a:r>
            <a:endParaRPr lang="en-US" altLang="zh-TW" sz="2000" dirty="0">
              <a:solidFill>
                <a:schemeClr val="tx1"/>
              </a:solidFill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宮廷樂長</a:t>
            </a:r>
            <a:endParaRPr lang="en-US" altLang="zh-TW" sz="2000" dirty="0">
              <a:solidFill>
                <a:schemeClr val="tx1"/>
              </a:solidFill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德國萊比錫聖多馬教堂</a:t>
            </a:r>
            <a:endParaRPr lang="en-US" altLang="zh-TW" sz="2000" dirty="0">
              <a:solidFill>
                <a:schemeClr val="tx1"/>
              </a:solidFill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文鼎粗毛楷" panose="03000809000000000000" pitchFamily="65" charset="-120"/>
                <a:ea typeface="文鼎粗毛楷" panose="03000809000000000000" pitchFamily="65" charset="-120"/>
              </a:rPr>
              <a:t>死後才被重視</a:t>
            </a:r>
            <a:endParaRPr lang="zh-HK" altLang="en-US" sz="2000" dirty="0">
              <a:solidFill>
                <a:schemeClr val="tx1"/>
              </a:solidFill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61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1524000" y="1708653"/>
            <a:ext cx="10508360" cy="50166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HK" sz="40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40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長恨歌</a:t>
            </a:r>
            <a:r>
              <a:rPr lang="en-US" altLang="zh-HK" sz="40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</a:t>
            </a:r>
            <a:endParaRPr lang="en-US" altLang="zh-TW" sz="40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作曲</a:t>
            </a:r>
            <a:r>
              <a:rPr lang="en-US" altLang="zh-TW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:</a:t>
            </a: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黃自</a:t>
            </a:r>
            <a:r>
              <a:rPr lang="en-US" altLang="zh-TW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	</a:t>
            </a: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作詞</a:t>
            </a:r>
            <a:r>
              <a:rPr lang="en-US" altLang="zh-TW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:</a:t>
            </a: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韋瀚章 </a:t>
            </a:r>
            <a:r>
              <a:rPr lang="en-US" altLang="zh-TW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	</a:t>
            </a: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補遺</a:t>
            </a:r>
            <a:r>
              <a:rPr lang="en-US" altLang="zh-TW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:</a:t>
            </a: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林聲翕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一、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仙樂</a:t>
            </a: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飄飄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處處聞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		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六、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婉轉蛾眉馬前死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</a:t>
            </a:r>
          </a:p>
          <a:p>
            <a:pPr marL="45720" indent="0">
              <a:buNone/>
            </a:pP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二、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七月七日長生殿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		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七、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夜雨聞鈴斷腸聲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</a:t>
            </a:r>
          </a:p>
          <a:p>
            <a:pPr marL="45720" indent="0">
              <a:buNone/>
            </a:pP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三、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漁陽鼙鼓動地來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		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八、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山在</a:t>
            </a: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虛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無</a:t>
            </a: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縹緲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間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</a:t>
            </a:r>
          </a:p>
          <a:p>
            <a:pPr marL="45720" indent="0">
              <a:buNone/>
            </a:pP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四、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驚破霓裳羽衣曲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		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九、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西宮南內多秋草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</a:t>
            </a:r>
          </a:p>
          <a:p>
            <a:pPr marL="45720" indent="0">
              <a:buNone/>
            </a:pP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五、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六軍不發無奈何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		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十、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此恨</a:t>
            </a: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綿綿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無</a:t>
            </a: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絕</a:t>
            </a:r>
            <a:r>
              <a:rPr lang="zh-HK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期</a:t>
            </a:r>
            <a:r>
              <a:rPr lang="en-US" altLang="zh-HK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》</a:t>
            </a:r>
            <a:endParaRPr lang="zh-HK" altLang="en-US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</p:txBody>
      </p:sp>
      <p:sp>
        <p:nvSpPr>
          <p:cNvPr id="7" name="爆炸 2 6"/>
          <p:cNvSpPr/>
          <p:nvPr/>
        </p:nvSpPr>
        <p:spPr>
          <a:xfrm rot="427935">
            <a:off x="2223352" y="368762"/>
            <a:ext cx="9527458" cy="19025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文鼎古印體" panose="03000809000000000000" pitchFamily="65" charset="-120"/>
                <a:ea typeface="文鼎古印體" panose="03000809000000000000" pitchFamily="65" charset="-120"/>
              </a:rPr>
              <a:t>中國也有清唱劇</a:t>
            </a:r>
            <a:endParaRPr lang="zh-HK" altLang="en-US" sz="3600" dirty="0">
              <a:latin typeface="文鼎古印體" panose="03000809000000000000" pitchFamily="65" charset="-120"/>
              <a:ea typeface="文鼎古印體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4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3697" y="1013952"/>
            <a:ext cx="3951978" cy="1123335"/>
          </a:xfrm>
        </p:spPr>
        <p:txBody>
          <a:bodyPr/>
          <a:lstStyle/>
          <a:p>
            <a:pPr algn="r"/>
            <a:r>
              <a:rPr lang="en-US" altLang="zh-HK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《</a:t>
            </a:r>
            <a:r>
              <a:rPr lang="zh-HK" altLang="en-US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漁陽鼙鼓動地來</a:t>
            </a:r>
            <a:r>
              <a:rPr lang="en-US" altLang="zh-HK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》</a:t>
            </a:r>
            <a:r>
              <a:rPr lang="zh-TW" altLang="en-US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（男聲四部合唱） </a:t>
            </a:r>
            <a:endParaRPr lang="en-US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1220" y="867697"/>
            <a:ext cx="6400800" cy="39255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漁陽鼓，起邊關，西望長安犯，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六宮粉黛，舞袖正翩翩，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怎料到邊臣反，那管他社稷殘。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袛愛美人醇酒，不愛江山。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兵威驚震哥舒翰，舉手破潼關，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遙望滿城烽火，指日下長安。</a:t>
            </a:r>
            <a:endParaRPr lang="en-US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</p:txBody>
      </p:sp>
      <p:sp>
        <p:nvSpPr>
          <p:cNvPr id="4" name="預留位置文字 3"/>
          <p:cNvSpPr>
            <a:spLocks noGrp="1"/>
          </p:cNvSpPr>
          <p:nvPr>
            <p:ph type="body" sz="half" idx="2"/>
          </p:nvPr>
        </p:nvSpPr>
        <p:spPr>
          <a:xfrm rot="645236">
            <a:off x="7152117" y="2374094"/>
            <a:ext cx="4110852" cy="159239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1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考考你，詩詞是描述哪位</a:t>
            </a:r>
            <a:endParaRPr lang="en-US" altLang="zh-TW" sz="2800" dirty="0">
              <a:solidFill>
                <a:schemeClr val="bg1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1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中國歷史人物的故事？</a:t>
            </a:r>
            <a:endParaRPr lang="en-US" sz="2800" dirty="0">
              <a:solidFill>
                <a:schemeClr val="bg1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b="10947"/>
          <a:stretch/>
        </p:blipFill>
        <p:spPr>
          <a:xfrm>
            <a:off x="1148820" y="2137287"/>
            <a:ext cx="9441887" cy="44513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22266" y="838200"/>
            <a:ext cx="3937229" cy="1433052"/>
          </a:xfrm>
        </p:spPr>
        <p:txBody>
          <a:bodyPr/>
          <a:lstStyle/>
          <a:p>
            <a:pPr algn="ctr"/>
            <a:r>
              <a:rPr lang="en-US" altLang="zh-HK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《</a:t>
            </a:r>
            <a:r>
              <a:rPr lang="zh-HK" altLang="en-US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山在</a:t>
            </a:r>
            <a:r>
              <a:rPr lang="zh-TW" altLang="en-US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虛</a:t>
            </a:r>
            <a:r>
              <a:rPr lang="zh-HK" altLang="en-US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無</a:t>
            </a:r>
            <a:r>
              <a:rPr lang="zh-TW" altLang="en-US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縹緲</a:t>
            </a:r>
            <a:r>
              <a:rPr lang="zh-HK" altLang="en-US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間</a:t>
            </a:r>
            <a:r>
              <a:rPr lang="en-US" altLang="zh-HK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》</a:t>
            </a:r>
            <a:br>
              <a:rPr lang="en-US" altLang="zh-HK" sz="3600" dirty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</a:br>
            <a:r>
              <a:rPr lang="zh-TW" altLang="en-US" sz="36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女聲三部合唱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9432" y="838200"/>
            <a:ext cx="6902834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香霧迷濛，祥雲掩擁，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蓬萊仙島清虛洞，瓊花玉樹露華濃。 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卻笑他，紅塵碧海，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幾許恩愛苗，多少痴情種？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離合悲歡，枉作相思夢。</a:t>
            </a:r>
            <a:endParaRPr lang="en-US" altLang="zh-TW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45720" indent="0">
              <a:buNone/>
            </a:pPr>
            <a: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  <a:t>參不透，鏡花水月，畢竟夢成空。</a:t>
            </a:r>
            <a:br>
              <a:rPr lang="zh-TW" altLang="en-US" sz="32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endParaRPr lang="zh-HK" altLang="en-US" sz="32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429644" y="8314233"/>
            <a:ext cx="3585796" cy="1989567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4098" name="Picture 2" descr="https://i.ytimg.com/vi/YTRI1RGwuqE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95" y="2409569"/>
            <a:ext cx="5164324" cy="38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藍底紫色野花</Template>
  <TotalTime>0</TotalTime>
  <Words>1456</Words>
  <Application>Microsoft Office PowerPoint</Application>
  <PresentationFormat>寬螢幕</PresentationFormat>
  <Paragraphs>126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2" baseType="lpstr">
      <vt:lpstr>Microsoft JhengHei UI</vt:lpstr>
      <vt:lpstr>文鼎中楷</vt:lpstr>
      <vt:lpstr>文鼎中隸</vt:lpstr>
      <vt:lpstr>文鼎古印體</vt:lpstr>
      <vt:lpstr>文鼎勘亭流</vt:lpstr>
      <vt:lpstr>文鼎甜妞體P</vt:lpstr>
      <vt:lpstr>文鼎粗毛楷</vt:lpstr>
      <vt:lpstr>文鼎超明</vt:lpstr>
      <vt:lpstr>文鼎顏楷</vt:lpstr>
      <vt:lpstr>文鼎疊圓體</vt:lpstr>
      <vt:lpstr>微軟正黑體</vt:lpstr>
      <vt:lpstr>新細明體</vt:lpstr>
      <vt:lpstr>Arial</vt:lpstr>
      <vt:lpstr>Century Schoolbook</vt:lpstr>
      <vt:lpstr>FLOWERS 16X9</vt:lpstr>
      <vt:lpstr>神劇 清唱劇 歌劇</vt:lpstr>
      <vt:lpstr>甚麼是戲劇?</vt:lpstr>
      <vt:lpstr>哪套屬於「劇」?</vt:lpstr>
      <vt:lpstr>「神劇」和「清唱劇」: 演出者不穿戲服、沒有舞台布景、猶如合唱曲</vt:lpstr>
      <vt:lpstr>「神劇」和「清唱劇」:</vt:lpstr>
      <vt:lpstr>PowerPoint 簡報</vt:lpstr>
      <vt:lpstr>PowerPoint 簡報</vt:lpstr>
      <vt:lpstr>《漁陽鼙鼓動地來》（男聲四部合唱） </vt:lpstr>
      <vt:lpstr>《山在虛無縹緲間》 女聲三部合唱</vt:lpstr>
      <vt:lpstr>PowerPoint 簡報</vt:lpstr>
      <vt:lpstr>歌劇 </vt:lpstr>
      <vt:lpstr>歌劇Ｏｐｅｒａ</vt:lpstr>
      <vt:lpstr>PowerPoint 簡報</vt:lpstr>
      <vt:lpstr>最早的歌劇</vt:lpstr>
      <vt:lpstr>  留意樂器…叫咩名?  有何特別…  台上的演員在做甚麼? </vt:lpstr>
      <vt:lpstr>歌劇有兩種傳統的演唱形式： </vt:lpstr>
      <vt:lpstr>宣敘調（Recitative ）分兩種：</vt:lpstr>
      <vt:lpstr>宣敘調（Recitative ）分兩種：</vt:lpstr>
      <vt:lpstr>歌劇其他的演唱形式</vt:lpstr>
      <vt:lpstr>歌劇:樂隊</vt:lpstr>
      <vt:lpstr>意大利歌劇</vt:lpstr>
      <vt:lpstr>意大利歌劇</vt:lpstr>
      <vt:lpstr>「喜歌劇」 (Opera buffa)</vt:lpstr>
      <vt:lpstr>法國喜歌劇 Opera comique</vt:lpstr>
      <vt:lpstr>法國喜歌劇 Opera comique</vt:lpstr>
      <vt:lpstr>英國歌劇 </vt:lpstr>
      <vt:lpstr>德國歌劇「歌唱劇」 (Singspiel)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2016-09-21T07:35:43Z</dcterms:created>
  <dcterms:modified xsi:type="dcterms:W3CDTF">2017-08-30T05:51:30Z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