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63" r:id="rId6"/>
    <p:sldId id="259" r:id="rId7"/>
    <p:sldId id="271" r:id="rId8"/>
    <p:sldId id="270" r:id="rId9"/>
    <p:sldId id="273" r:id="rId10"/>
    <p:sldId id="262" r:id="rId11"/>
    <p:sldId id="264" r:id="rId12"/>
    <p:sldId id="261" r:id="rId13"/>
    <p:sldId id="260" r:id="rId14"/>
    <p:sldId id="274" r:id="rId15"/>
    <p:sldId id="265" r:id="rId16"/>
    <p:sldId id="266" r:id="rId17"/>
    <p:sldId id="272" r:id="rId18"/>
    <p:sldId id="267" r:id="rId1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86410"/>
  </p:normalViewPr>
  <p:slideViewPr>
    <p:cSldViewPr snapToGrid="0">
      <p:cViewPr varScale="1">
        <p:scale>
          <a:sx n="64" d="100"/>
          <a:sy n="64" d="100"/>
        </p:scale>
        <p:origin x="804" y="66"/>
      </p:cViewPr>
      <p:guideLst/>
    </p:cSldViewPr>
  </p:slideViewPr>
  <p:outlineViewPr>
    <p:cViewPr>
      <p:scale>
        <a:sx n="33" d="100"/>
        <a:sy n="33" d="100"/>
      </p:scale>
      <p:origin x="0" y="-6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12D72-A3A1-47A5-A2A1-487758E20310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EB99C-5E9B-4527-A921-55B1AD66DD1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03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EB99C-5E9B-4527-A921-55B1AD66DD1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54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EB99C-5E9B-4527-A921-55B1AD66DD1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27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16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425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27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85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817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992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188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727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69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146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51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875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366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285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118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55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90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0CB5-DBB2-4D55-A1AA-A917BF32902B}" type="datetimeFigureOut">
              <a:rPr lang="zh-HK" altLang="en-US" smtClean="0"/>
              <a:t>7/4/2016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593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87XLKrKCq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RFza55jRq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RFza55jRq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DmAdDvKWM" TargetMode="External"/><Relationship Id="rId2" Type="http://schemas.openxmlformats.org/officeDocument/2006/relationships/hyperlink" Target="https://www.youtube.com/watch?v=YYdvAoSgn8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V8deBOMw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y5HS3WY3D2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3ddO1Ekayp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qDckosIvfN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ojim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b87XLKrKCq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i-UMKGoiSH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67ZAw9wZQ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yLrHKW-Cwj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47" y="977630"/>
            <a:ext cx="7773308" cy="1131928"/>
          </a:xfrm>
        </p:spPr>
        <p:txBody>
          <a:bodyPr>
            <a:normAutofit/>
          </a:bodyPr>
          <a:lstStyle/>
          <a:p>
            <a:pPr algn="r"/>
            <a:r>
              <a:rPr lang="zh-TW" altLang="en-US" sz="6000" dirty="0" smtClean="0">
                <a:effectLst/>
              </a:rPr>
              <a:t>黃霑</a:t>
            </a:r>
            <a:endParaRPr lang="zh-HK" altLang="en-US" sz="6000" dirty="0"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http://hkpic.crntt.com/upload/200510/100051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7" y="977630"/>
            <a:ext cx="3254187" cy="409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ientaldaily.on.cc/cnt/entertainment/20100403/photo/0403-00282-006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45" y="2686843"/>
            <a:ext cx="5143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909" y="473719"/>
            <a:ext cx="7765321" cy="1326321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多才多藝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9543" y="1961027"/>
            <a:ext cx="4994760" cy="98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流行</a:t>
            </a:r>
            <a:r>
              <a:rPr lang="zh-HK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作家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：版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書目逾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30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本，包括雜文、小說、訪問錄、廣告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心得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5" name="流程圖: 打孔紙帶 4"/>
          <p:cNvSpPr/>
          <p:nvPr/>
        </p:nvSpPr>
        <p:spPr>
          <a:xfrm rot="1002605">
            <a:off x="6220561" y="2007139"/>
            <a:ext cx="1689653" cy="848141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不文集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6" name="流程圖: 替代處理程序 5"/>
          <p:cNvSpPr/>
          <p:nvPr/>
        </p:nvSpPr>
        <p:spPr>
          <a:xfrm rot="21177402">
            <a:off x="455661" y="3350608"/>
            <a:ext cx="2683565" cy="874643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《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慈祥鵬過聖誕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》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82726" y="3241272"/>
            <a:ext cx="570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1989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anose="020F0809000000000000" pitchFamily="49" charset="-120"/>
                <a:ea typeface="文鼎粗圓" panose="020F0809000000000000" pitchFamily="49" charset="-120"/>
              </a:rPr>
              <a:t>年六四天安門事件後，創作滑稽惹笑的歌曲，諷刺中國政府，舒緩港人情緒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endParaRPr lang="zh-HK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39543" y="4736780"/>
            <a:ext cx="399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精通國、粵、英語，有即興急才，常任電視節目主持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585791" y="4386481"/>
            <a:ext cx="3299792" cy="14412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HK" altLang="en-US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今夜不設防</a:t>
            </a:r>
            <a:r>
              <a:rPr lang="en-US" altLang="zh-HK" sz="20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</a:p>
          <a:p>
            <a:pPr algn="ctr"/>
            <a:r>
              <a:rPr lang="en-US" altLang="zh-HK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HK" altLang="en-US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江山如此多</a:t>
            </a:r>
            <a:r>
              <a:rPr lang="en-US" altLang="zh-HK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Fun</a:t>
            </a:r>
            <a:r>
              <a:rPr lang="en-US" altLang="zh-HK" sz="20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</a:p>
          <a:p>
            <a:pPr algn="ctr"/>
            <a:r>
              <a:rPr lang="en-US" altLang="zh-HK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《3</a:t>
            </a:r>
            <a:r>
              <a:rPr lang="zh-HK" altLang="en-US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個光頭佬</a:t>
            </a:r>
            <a:r>
              <a:rPr lang="en-US" altLang="zh-HK" sz="20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endParaRPr lang="zh-HK" altLang="en-US" sz="20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37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562" y="615902"/>
            <a:ext cx="8348869" cy="874967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0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3"/>
              </a:rPr>
              <a:t>世界真</a:t>
            </a:r>
            <a:r>
              <a:rPr lang="zh-TW" altLang="en-US" sz="40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3"/>
              </a:rPr>
              <a:t>細小</a:t>
            </a:r>
            <a:r>
              <a:rPr lang="en-US" altLang="zh-TW" sz="4000" dirty="0" smtClean="0">
                <a:solidFill>
                  <a:srgbClr val="00B050"/>
                </a:solidFill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兒歌</a:t>
            </a:r>
            <a:r>
              <a:rPr lang="en-US" altLang="zh-TW" sz="4000" dirty="0" smtClean="0">
                <a:solidFill>
                  <a:srgbClr val="00B050"/>
                </a:solidFill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HK" altLang="en-US" sz="40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562" y="1665613"/>
            <a:ext cx="8348869" cy="439276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1.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人人常歡笑，不要眼淚掉，時時懷希望，不必心裡跳，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在那人世間，相助共濟，應知人間小得俏。*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2.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又有陽光照，兼有朗月耀，良朋同歡聚，相依相對笑，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萬里難隔阻，心裡情長照，應知人間小俏。*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3.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夜裡群星照，反照世事妙，奇妙人間樂，我地樂遙遙，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在那人世間，守望相看，應知人間小得俏。*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*</a:t>
            </a: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	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世界真細小小小，小得真奇妙妙妙，</a:t>
            </a:r>
            <a:endParaRPr lang="en-US" altLang="zh-TW" sz="2400" dirty="0" smtClean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</a:t>
            </a:r>
            <a:r>
              <a:rPr lang="en-US" altLang="zh-TW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	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實在真係細世界，嬌小而妙俏。</a:t>
            </a:r>
            <a:endParaRPr lang="en-US" altLang="zh-TW" sz="2400" dirty="0" smtClean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3076" name="Picture 4" descr="https://secure.parksandresorts.wdpromedia.com/media/disneyparks/blog/wp-content/uploads/2011/06/dtr031938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06" y="4686077"/>
            <a:ext cx="2706894" cy="21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563" y="377689"/>
            <a:ext cx="8348869" cy="794806"/>
          </a:xfr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0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3"/>
              </a:rPr>
              <a:t>世界真</a:t>
            </a:r>
            <a:r>
              <a:rPr lang="zh-TW" altLang="en-US" sz="40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3"/>
              </a:rPr>
              <a:t>細小</a:t>
            </a:r>
            <a:r>
              <a:rPr lang="en-US" altLang="zh-TW" sz="4000" dirty="0">
                <a:solidFill>
                  <a:srgbClr val="00B050"/>
                </a:solidFill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4000" dirty="0">
                <a:solidFill>
                  <a:srgbClr val="00B050"/>
                </a:solidFill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兒歌</a:t>
            </a:r>
            <a:r>
              <a:rPr lang="en-US" altLang="zh-TW" sz="4000" dirty="0">
                <a:solidFill>
                  <a:srgbClr val="00B050"/>
                </a:solidFill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HK" altLang="en-US" sz="4000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563" y="1172496"/>
            <a:ext cx="8348869" cy="550660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4.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遙遙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人相隔，心裡不相焦，萬里連心路，用愛造長橋，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路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遙難隔阻，千里共，你我他，應知人間小得俏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。**</a:t>
            </a: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**　世界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真細小小小，小得真奇妙妙妙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</a:t>
            </a:r>
            <a:endParaRPr lang="en-US" altLang="zh-TW" sz="2400" dirty="0" smtClean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　　妙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在真係細世界，嬌小玲瓏又妙俏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。</a:t>
            </a:r>
            <a:endParaRPr lang="zh-TW" altLang="en-US" sz="2400" dirty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　　世界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真細小小小，小得真奇妙妙妙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</a:t>
            </a:r>
            <a:endParaRPr lang="en-US" altLang="zh-TW" sz="2400" dirty="0" smtClean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　事實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真係細世界，嬌小玲瓏又妙俏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。*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*</a:t>
            </a:r>
            <a:endParaRPr lang="en-US" altLang="zh-TW" sz="2400" dirty="0" smtClean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5.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地球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如此細，紛爭不應當，人類如兄弟，不應分你我，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人情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同四海，千里亦一家，應該無須分彼我，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　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世界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真細小小小，小得真奇妙妙妙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</a:t>
            </a:r>
            <a:endParaRPr lang="en-US" altLang="zh-TW" sz="2400" dirty="0" smtClean="0">
              <a:solidFill>
                <a:srgbClr val="FFC000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</a:t>
            </a:r>
            <a:r>
              <a:rPr lang="zh-TW" altLang="en-US" sz="2400" dirty="0" smtClean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　事實</a:t>
            </a:r>
            <a:r>
              <a:rPr lang="zh-TW" altLang="en-US" sz="2400" dirty="0">
                <a:solidFill>
                  <a:srgbClr val="FFC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真係細世界，應知人間小得俏。</a:t>
            </a:r>
          </a:p>
        </p:txBody>
      </p:sp>
    </p:spTree>
    <p:extLst>
      <p:ext uri="{BB962C8B-B14F-4D97-AF65-F5344CB8AC3E}">
        <p14:creationId xmlns:p14="http://schemas.microsoft.com/office/powerpoint/2010/main" val="4115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音樂影響</a:t>
            </a:r>
            <a:endParaRPr lang="zh-HK" altLang="en-US" dirty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5835" y="1714500"/>
            <a:ext cx="2515053" cy="1863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香港的經典</a:t>
            </a:r>
            <a:r>
              <a:rPr lang="zh-TW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童謠</a:t>
            </a:r>
            <a:r>
              <a:rPr lang="en-US" altLang="zh-TW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:</a:t>
            </a:r>
          </a:p>
          <a:p>
            <a:pPr algn="ctr"/>
            <a:r>
              <a:rPr lang="en-US" altLang="zh-TW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世界真細小</a:t>
            </a:r>
            <a:r>
              <a:rPr lang="en-US" altLang="zh-TW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endParaRPr lang="en-US" altLang="zh-TW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/>
            <a:r>
              <a:rPr lang="en-US" altLang="zh-TW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太陽花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9061" y="1714500"/>
            <a:ext cx="2246243" cy="18635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為</a:t>
            </a:r>
            <a:r>
              <a:rPr lang="zh-HK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電視劇</a:t>
            </a:r>
            <a:r>
              <a:rPr lang="zh-HK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填詞</a:t>
            </a:r>
          </a:p>
        </p:txBody>
      </p:sp>
      <p:sp>
        <p:nvSpPr>
          <p:cNvPr id="6" name="矩形 5"/>
          <p:cNvSpPr/>
          <p:nvPr/>
        </p:nvSpPr>
        <p:spPr>
          <a:xfrm>
            <a:off x="5963477" y="1714500"/>
            <a:ext cx="2785364" cy="18078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為</a:t>
            </a:r>
            <a:r>
              <a:rPr lang="zh-TW" altLang="en-US" sz="24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香港家庭計劃指導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會</a:t>
            </a:r>
            <a:r>
              <a:rPr lang="zh-TW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創作宣傳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歌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兩個就夠曬數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836" y="3935186"/>
            <a:ext cx="2515052" cy="18692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與鄧偉雄合填楚留香「</a:t>
            </a:r>
            <a:r>
              <a:rPr lang="zh-TW" altLang="en-US" sz="2400" dirty="0">
                <a:solidFill>
                  <a:schemeClr val="tx1"/>
                </a:solidFill>
                <a:latin typeface="文鼎粗圓" panose="020F0809000000000000" pitchFamily="49" charset="-120"/>
                <a:ea typeface="文鼎粗圓" panose="020F0809000000000000" pitchFamily="49" charset="-120"/>
                <a:hlinkClick r:id="rId3"/>
              </a:rPr>
              <a:t>千山我獨行，不必相送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」</a:t>
            </a:r>
            <a:endParaRPr lang="en-US" altLang="zh-TW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algn="ctr"/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  <a:sym typeface="Wingdings" panose="05000000000000000000" pitchFamily="2" charset="2"/>
              </a:rPr>
              <a:t></a:t>
            </a:r>
            <a:r>
              <a:rPr lang="zh-HK" altLang="en-US" sz="2400" dirty="0">
                <a:latin typeface="文鼎粗圓" panose="020F0809000000000000" pitchFamily="49" charset="-120"/>
                <a:ea typeface="文鼎粗圓" panose="020F0809000000000000" pitchFamily="49" charset="-120"/>
                <a:sym typeface="Wingdings" panose="05000000000000000000" pitchFamily="2" charset="2"/>
              </a:rPr>
              <a:t>熱門送葬</a:t>
            </a:r>
            <a:r>
              <a:rPr lang="zh-HK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  <a:sym typeface="Wingdings" panose="05000000000000000000" pitchFamily="2" charset="2"/>
              </a:rPr>
              <a:t>曲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63477" y="3935186"/>
            <a:ext cx="2785364" cy="18825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為多部電影編、導、演或</a:t>
            </a:r>
            <a:r>
              <a:rPr lang="zh-TW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配樂</a:t>
            </a:r>
            <a:r>
              <a:rPr lang="en-US" altLang="zh-HK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HK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大家樂</a:t>
            </a:r>
            <a:r>
              <a:rPr lang="en-US" altLang="zh-HK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唐伯虎點秋香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endParaRPr lang="zh-HK" altLang="en-US" sz="24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4885" y="3935186"/>
            <a:ext cx="2246243" cy="18692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HK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獅子山下</a:t>
            </a:r>
            <a:r>
              <a:rPr lang="en-US" altLang="zh-HK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</a:p>
          <a:p>
            <a:pPr algn="ctr"/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香港本土</a:t>
            </a:r>
            <a:r>
              <a:rPr lang="zh-TW" altLang="en-US" sz="24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意識</a:t>
            </a:r>
            <a:endParaRPr lang="zh-HK" altLang="en-US" sz="20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9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羅文</a:t>
            </a:r>
            <a:r>
              <a:rPr lang="en-US" altLang="zh-TW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獅子山下</a:t>
            </a:r>
            <a:r>
              <a:rPr lang="en-US" altLang="zh-TW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》(</a:t>
            </a:r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本土情懷</a:t>
            </a:r>
            <a:r>
              <a:rPr lang="en-US" altLang="zh-TW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004588"/>
            <a:ext cx="7765322" cy="572346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人生中有歡喜 難免亦常有淚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我地大家 在獅子山下相遇上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總算是歡笑多於唏噓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人生不免崎嶇 難以絕無掛慮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既是同舟在獅子山下且共濟 拋棄區分 求共對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放開彼此心中矛盾 理想一起去追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同舟人世相隨 無畏更無懼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同處海角天邊 攜手踏平崎嶇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我地大家 用艱辛努力寫下那 不朽香江名句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放開</a:t>
            </a: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彼此心中矛盾 理想一起去追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同舟人世相隨 無畏更無懼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同處海角天邊 攜手踏平崎嶇</a:t>
            </a:r>
            <a: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  <a:t/>
            </a:r>
            <a:br>
              <a:rPr lang="zh-TW" altLang="en-US" sz="2400" dirty="0">
                <a:latin typeface="文鼎中楷" panose="03000609000000000000" pitchFamily="65" charset="-120"/>
                <a:ea typeface="文鼎中楷" panose="03000609000000000000" pitchFamily="65" charset="-120"/>
              </a:rPr>
            </a:br>
            <a:r>
              <a:rPr lang="zh-TW" altLang="en-US" sz="240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我地大家 用艱辛努力寫下那 不朽香江名句</a:t>
            </a:r>
            <a:endParaRPr lang="zh-HK" altLang="en-US" sz="24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09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7" y="303696"/>
            <a:ext cx="7765321" cy="1326321"/>
          </a:xfrm>
        </p:spPr>
        <p:txBody>
          <a:bodyPr/>
          <a:lstStyle/>
          <a:p>
            <a:pPr algn="l"/>
            <a:r>
              <a:rPr lang="zh-TW" altLang="en-US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張國榮</a:t>
            </a:r>
            <a:r>
              <a:rPr lang="en-US" altLang="zh-TW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《</a:t>
            </a:r>
            <a:r>
              <a:rPr lang="zh-HK" altLang="en-US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  <a:hlinkClick r:id="rId2"/>
              </a:rPr>
              <a:t>明星</a:t>
            </a:r>
            <a:r>
              <a:rPr lang="en-US" altLang="zh-TW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》(</a:t>
            </a:r>
            <a:r>
              <a:rPr lang="zh-TW" altLang="en-US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人生經歷</a:t>
            </a:r>
            <a:r>
              <a:rPr lang="en-US" altLang="zh-TW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)</a:t>
            </a:r>
            <a:r>
              <a:rPr lang="zh-TW" altLang="en-US" b="0" dirty="0" smtClean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　</a:t>
            </a:r>
            <a:endParaRPr lang="zh-HK" altLang="en-US" dirty="0">
              <a:latin typeface="文鼎粗楷" panose="03000809000000000000" pitchFamily="65" charset="-120"/>
              <a:ea typeface="文鼎粗楷" panose="030008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431235"/>
            <a:ext cx="7765322" cy="5088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當你見到天上星星　可有想起我</a:t>
            </a:r>
            <a:r>
              <a:rPr lang="zh-TW" altLang="en-US" sz="2400" dirty="0">
                <a:solidFill>
                  <a:srgbClr val="FF0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solidFill>
                  <a:srgbClr val="FF0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可有記得當年我的臉　曾為你更比星星笑得多</a:t>
            </a:r>
            <a:r>
              <a:rPr lang="zh-TW" altLang="en-US" sz="2400" dirty="0">
                <a:solidFill>
                  <a:srgbClr val="FF0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solidFill>
                  <a:srgbClr val="FF0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solidFill>
                  <a:srgbClr val="FF0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solidFill>
                  <a:srgbClr val="FFC00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當你記起當年往事　你又會如何</a:t>
            </a:r>
            <a:r>
              <a:rPr lang="zh-TW" altLang="en-US" sz="2400" dirty="0">
                <a:solidFill>
                  <a:srgbClr val="FFC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solidFill>
                  <a:srgbClr val="FFC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solidFill>
                  <a:srgbClr val="FFC00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可會輕輕淒然歎喟　懷念我在你心中照耀過</a:t>
            </a:r>
            <a:r>
              <a:rPr lang="zh-TW" altLang="en-US" sz="2400" dirty="0">
                <a:solidFill>
                  <a:srgbClr val="FFC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solidFill>
                  <a:srgbClr val="FFC00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我像那銀河星星　讓你默默愛過</a:t>
            </a:r>
            <a: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更讓那柔柔光輝　為你解痛楚</a:t>
            </a:r>
            <a: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solidFill>
                  <a:srgbClr val="00B05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當你見到光明星星　請你想起我</a:t>
            </a:r>
            <a:r>
              <a:rPr lang="zh-TW" altLang="en-US" sz="2400" dirty="0">
                <a:solidFill>
                  <a:srgbClr val="00B05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  <a:t/>
            </a:r>
            <a:br>
              <a:rPr lang="zh-TW" altLang="en-US" sz="2400" dirty="0">
                <a:solidFill>
                  <a:srgbClr val="00B050"/>
                </a:solidFill>
                <a:latin typeface="文鼎粗楷" panose="03000809000000000000" pitchFamily="65" charset="-120"/>
                <a:ea typeface="文鼎粗楷" panose="03000809000000000000" pitchFamily="65" charset="-120"/>
              </a:rPr>
            </a:br>
            <a:r>
              <a:rPr lang="zh-TW" altLang="en-US" sz="2400" dirty="0">
                <a:solidFill>
                  <a:srgbClr val="00B05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當你見到星河燦爛　求你在心中記住</a:t>
            </a:r>
            <a:r>
              <a:rPr lang="zh-TW" altLang="en-US" sz="2400" dirty="0" smtClean="0">
                <a:solidFill>
                  <a:srgbClr val="00B050"/>
                </a:solidFill>
                <a:effectLst/>
                <a:latin typeface="文鼎粗楷" panose="03000809000000000000" pitchFamily="65" charset="-120"/>
                <a:ea typeface="文鼎粗楷" panose="03000809000000000000" pitchFamily="65" charset="-120"/>
              </a:rPr>
              <a:t>我</a:t>
            </a:r>
            <a:endParaRPr lang="zh-HK" altLang="en-US" sz="2400" dirty="0">
              <a:solidFill>
                <a:srgbClr val="00B050"/>
              </a:solidFill>
              <a:latin typeface="文鼎粗楷" panose="03000809000000000000" pitchFamily="65" charset="-120"/>
              <a:ea typeface="文鼎粗楷" panose="03000809000000000000" pitchFamily="65" charset="-120"/>
            </a:endParaRPr>
          </a:p>
        </p:txBody>
      </p:sp>
      <p:pic>
        <p:nvPicPr>
          <p:cNvPr id="4098" name="Picture 2" descr="http://d.blog.xuite.net/d/8/4/1/24075001/blog_2321935/txt/67479705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3636411"/>
            <a:ext cx="3048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800" b="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甄妮</a:t>
            </a:r>
            <a:r>
              <a:rPr lang="en-US" altLang="zh-HK" sz="48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sz="48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奮鬥</a:t>
            </a:r>
            <a:r>
              <a:rPr lang="en-US" altLang="zh-HK" sz="48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》</a:t>
            </a:r>
            <a:r>
              <a:rPr lang="en-US" altLang="zh-TW" sz="48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(</a:t>
            </a:r>
            <a:r>
              <a:rPr lang="zh-TW" altLang="en-US" sz="48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勵志</a:t>
            </a:r>
            <a:r>
              <a:rPr lang="en-US" altLang="zh-TW" sz="48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)</a:t>
            </a:r>
            <a:endParaRPr lang="zh-HK" altLang="en-US" sz="48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079" y="1892863"/>
            <a:ext cx="6325054" cy="4220069"/>
          </a:xfrm>
        </p:spPr>
        <p:txBody>
          <a:bodyPr numCol="2">
            <a:noAutofit/>
          </a:bodyPr>
          <a:lstStyle/>
          <a:p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無論歷盡幾次浪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無論受盡多少風霜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無論再要奮鬥幾次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才共你到得彼岸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為你實現萬千美夢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令你樣樣事心願能償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寧願奮鬥到百千次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創出幸福快樂鄉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 smtClean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同</a:t>
            </a: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我兩手相牽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發千分熱千分光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燃亮著我的愛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為你照前方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同你披荊斬棘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為你衝破前途路障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獻出千般愛心與痴情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sz="2400" dirty="0">
                <a:effectLst/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一切都奉上</a:t>
            </a:r>
            <a:endParaRPr lang="zh-HK" altLang="en-US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6146" name="Picture 2" descr="http://ent.sina.com.hk/upload/image/starprofile/0/0000/0367/1/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18" y="1892863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7" y="372539"/>
            <a:ext cx="7765321" cy="1326321"/>
          </a:xfrm>
        </p:spPr>
        <p:txBody>
          <a:bodyPr/>
          <a:lstStyle/>
          <a:p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許冠傑</a:t>
            </a:r>
            <a:r>
              <a:rPr lang="en-US" altLang="zh-TW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滄海</a:t>
            </a:r>
            <a:r>
              <a:rPr lang="zh-TW" altLang="en-US" sz="36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一聲</a:t>
            </a:r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笑</a:t>
            </a:r>
            <a:r>
              <a:rPr lang="en-US" altLang="zh-TW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》(</a:t>
            </a:r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中國式</a:t>
            </a:r>
            <a:r>
              <a:rPr lang="en-US" altLang="zh-TW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,</a:t>
            </a:r>
            <a:r>
              <a:rPr lang="zh-TW" altLang="en-US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瀟洒</a:t>
            </a:r>
            <a:r>
              <a:rPr lang="en-US" altLang="zh-TW" sz="36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7" y="1486467"/>
            <a:ext cx="4279295" cy="50836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滄海一聲笑　滔滔兩岸潮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浮沉隨浪記今朝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蒼天笑　紛紛世上潮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誰負誰勝出天知曉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江山笑　煙雨遙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濤浪濤盡紅塵俗事知多少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清風笑　竟惹寂寥</a:t>
            </a:r>
          </a:p>
          <a:p>
            <a:pPr marL="0" indent="0">
              <a:buNone/>
            </a:pPr>
            <a:r>
              <a:rPr lang="zh-TW" altLang="en-US" sz="2800" b="1" dirty="0">
                <a:latin typeface="文鼎中楷" panose="03000609000000000000" pitchFamily="65" charset="-120"/>
                <a:ea typeface="文鼎中楷" panose="03000609000000000000" pitchFamily="65" charset="-120"/>
              </a:rPr>
              <a:t>豪情還賸了一襟晚照</a:t>
            </a:r>
            <a:endParaRPr lang="zh-HK" altLang="en-US" sz="2800" b="1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pic>
        <p:nvPicPr>
          <p:cNvPr id="7170" name="Picture 2" descr="http://img1.gamedog.cn/2013/12/20/96-1312201123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42" y="2110845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sz="3200" dirty="0">
                <a:hlinkClick r:id="rId2"/>
              </a:rPr>
              <a:t>https://</a:t>
            </a:r>
            <a:r>
              <a:rPr lang="en-US" altLang="zh-HK" sz="3200" dirty="0" smtClean="0">
                <a:hlinkClick r:id="rId2"/>
              </a:rPr>
              <a:t>mojim.com</a:t>
            </a:r>
            <a:endParaRPr lang="zh-HK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14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313" y="153426"/>
            <a:ext cx="7765321" cy="1326321"/>
          </a:xfrm>
        </p:spPr>
        <p:txBody>
          <a:bodyPr/>
          <a:lstStyle/>
          <a:p>
            <a:pPr algn="l"/>
            <a:r>
              <a:rPr lang="zh-TW" altLang="en-US" dirty="0" smtClean="0">
                <a:effectLst/>
              </a:rPr>
              <a:t>個人資料</a:t>
            </a:r>
            <a:endParaRPr lang="zh-HK" altLang="en-US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456" y="1147725"/>
            <a:ext cx="816048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HK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本名	黃湛</a:t>
            </a:r>
            <a:r>
              <a:rPr lang="zh-HK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森</a:t>
            </a:r>
            <a:endParaRPr lang="en-US" altLang="zh-HK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暱稱	霑叔、不文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霑</a:t>
            </a:r>
            <a:endParaRPr lang="en-US" altLang="zh-TW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出生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	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1941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3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月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16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日</a:t>
            </a:r>
            <a:endParaRPr lang="en-US" altLang="zh-TW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HK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逝世	</a:t>
            </a:r>
            <a:r>
              <a:rPr lang="en-US" altLang="zh-HK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2004</a:t>
            </a:r>
            <a:r>
              <a:rPr lang="zh-HK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</a:t>
            </a:r>
            <a:r>
              <a:rPr lang="en-US" altLang="zh-HK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11</a:t>
            </a:r>
            <a:r>
              <a:rPr lang="zh-HK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月</a:t>
            </a:r>
            <a:r>
              <a:rPr lang="en-US" altLang="zh-HK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24</a:t>
            </a:r>
            <a:r>
              <a:rPr lang="zh-HK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日</a:t>
            </a:r>
            <a:endParaRPr lang="en-US" altLang="zh-HK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職業	填詞人、作曲家、廣告人、作家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、</a:t>
            </a:r>
            <a:endParaRPr lang="en-US" altLang="zh-TW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	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主持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、演員、歌手</a:t>
            </a:r>
          </a:p>
          <a:p>
            <a:pPr marL="0" indent="0">
              <a:buNone/>
            </a:pP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教育程度　香港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大學亞洲研究中心哲學博士</a:t>
            </a:r>
          </a:p>
          <a:p>
            <a:pPr marL="0" indent="0">
              <a:buNone/>
            </a:pP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　　　　　香港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大學哲學碩士</a:t>
            </a:r>
          </a:p>
          <a:p>
            <a:pPr marL="0" indent="0">
              <a:buNone/>
            </a:pP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　　　　　香港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大學中文系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畢業</a:t>
            </a:r>
            <a:endParaRPr lang="en-US" altLang="zh-TW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配偶	華娃（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1967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年結婚；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1976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年離婚）</a:t>
            </a:r>
          </a:p>
          <a:p>
            <a:pPr marL="0" indent="0">
              <a:buNone/>
            </a:pPr>
            <a:r>
              <a:rPr lang="en-US" altLang="zh-TW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	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林燕妮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（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1976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—1990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年，非正式）</a:t>
            </a:r>
          </a:p>
          <a:p>
            <a:pPr marL="0" indent="0">
              <a:buNone/>
            </a:pPr>
            <a:r>
              <a:rPr lang="en-US" altLang="zh-TW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	</a:t>
            </a:r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陳惠敏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（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1995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年－</a:t>
            </a:r>
            <a:r>
              <a:rPr lang="en-US" altLang="zh-TW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2004</a:t>
            </a:r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年結婚）</a:t>
            </a:r>
            <a:endParaRPr lang="zh-HK" altLang="en-US" dirty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49" y="1630017"/>
            <a:ext cx="2925987" cy="39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53835" y="895631"/>
            <a:ext cx="1156447" cy="5038164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慈祥鵬過</a:t>
            </a:r>
            <a:r>
              <a:rPr lang="zh-TW" altLang="en-US" sz="4000" b="0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聖誕</a:t>
            </a:r>
            <a:endParaRPr lang="zh-HK" altLang="en-US" sz="4000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pic>
        <p:nvPicPr>
          <p:cNvPr id="2050" name="Picture 2" descr="http://1.bp.blogspot.com/-EauShZ2UXno/Vfx2ivWiyKI/AAAAAAABWLc/LebekeB5dJI/s640/cu9379ab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6" y="366712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6" y="263940"/>
            <a:ext cx="7765321" cy="1326321"/>
          </a:xfrm>
        </p:spPr>
        <p:txBody>
          <a:bodyPr/>
          <a:lstStyle/>
          <a:p>
            <a:pPr algn="l"/>
            <a:r>
              <a:rPr lang="zh-TW" altLang="en-US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重要生平</a:t>
            </a:r>
            <a:endParaRPr lang="zh-HK" altLang="en-US" dirty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094" y="1321320"/>
            <a:ext cx="5374218" cy="5267739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生於中國廣東廣州，</a:t>
            </a:r>
            <a:r>
              <a:rPr lang="en-US" altLang="zh-HK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1949</a:t>
            </a:r>
            <a:r>
              <a:rPr lang="zh-HK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年移居香港</a:t>
            </a:r>
            <a:endParaRPr lang="en-US" altLang="zh-HK" sz="2400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著名填詞人、作曲家，創作近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2000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首流行曲，於中港台三地獲獎無數，乃當代粵語流行歌曲界重要人物</a:t>
            </a:r>
            <a:endParaRPr lang="en-US" altLang="zh-TW" sz="2400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多才多藝，在各個領域均有卓越成就，因此有「香港鬼才」之稱位列「香港四大才子」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即金庸、倪匡、黃霑和蔡瀾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</a:p>
        </p:txBody>
      </p:sp>
      <p:pic>
        <p:nvPicPr>
          <p:cNvPr id="3074" name="Picture 2" descr="http://img3.doubanio.com/lpic/s3831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12" y="1392965"/>
            <a:ext cx="2793607" cy="3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7" y="244062"/>
            <a:ext cx="7765321" cy="132632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羅文</a:t>
            </a:r>
            <a:r>
              <a:rPr lang="en-US" altLang="zh-TW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家變</a:t>
            </a:r>
            <a:r>
              <a:rPr lang="en-US" altLang="zh-TW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》(</a:t>
            </a:r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人生哲理</a:t>
            </a:r>
            <a:r>
              <a:rPr lang="en-US" altLang="zh-TW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175" y="1292087"/>
            <a:ext cx="8587408" cy="4989443"/>
          </a:xfrm>
          <a:solidFill>
            <a:schemeClr val="accent2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知</a:t>
            </a:r>
            <a:r>
              <a:rPr lang="zh-TW" altLang="en-US" dirty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否世事常變　變幻原是永恒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此中波浪起跌　當然有幸有不幸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不必怨世事變　變幻才是永恒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經得風浪起跌　必將惡運變好運</a:t>
            </a:r>
          </a:p>
          <a:p>
            <a:pPr marL="0" indent="0">
              <a:buNone/>
            </a:pPr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＊月</a:t>
            </a: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缺後月重圓　缺後月重圓</a:t>
            </a:r>
          </a:p>
          <a:p>
            <a:pPr marL="0" indent="0">
              <a:buNone/>
            </a:pP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始終都會相對襯</a:t>
            </a:r>
          </a:p>
          <a:p>
            <a:pPr marL="0" indent="0">
              <a:buNone/>
            </a:pP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人間的波折　經得起</a:t>
            </a:r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挫折</a:t>
            </a:r>
            <a:endParaRPr lang="zh-TW" altLang="en-US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始終都會不枉此生</a:t>
            </a:r>
          </a:p>
          <a:p>
            <a:pPr marL="0" indent="0">
              <a:buNone/>
            </a:pP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迎接那變幻　今生與你擁抱著永</a:t>
            </a:r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恒</a:t>
            </a: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＊</a:t>
            </a:r>
            <a:endParaRPr lang="en-US" altLang="zh-TW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迎接</a:t>
            </a:r>
            <a:r>
              <a:rPr lang="zh-TW" altLang="en-US" dirty="0">
                <a:solidFill>
                  <a:srgbClr val="FFFF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那變幻　今生與你擁抱著永恒</a:t>
            </a:r>
            <a:endParaRPr lang="zh-HK" altLang="en-US" dirty="0">
              <a:solidFill>
                <a:srgbClr val="FFFF00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2051" name="Picture 3" descr="http://image.tpwang.net/image/%E5%AE%B6/movie-%E5%AE%B6%E8%AE%8A/%E5%AE%B6%E8%AE%8A79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9" y="1770386"/>
            <a:ext cx="4293704" cy="39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7" y="179297"/>
            <a:ext cx="7765321" cy="1326321"/>
          </a:xfrm>
        </p:spPr>
        <p:txBody>
          <a:bodyPr/>
          <a:lstStyle/>
          <a:p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重要生平</a:t>
            </a:r>
            <a:endParaRPr lang="zh-HK" altLang="en-US" dirty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318983"/>
            <a:ext cx="8135925" cy="4750904"/>
          </a:xfrm>
        </p:spPr>
        <p:txBody>
          <a:bodyPr>
            <a:noAutofit/>
          </a:bodyPr>
          <a:lstStyle/>
          <a:p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與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作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曲家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、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編曲家顧嘉煇合作無間，得名「煇黃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」</a:t>
            </a:r>
            <a:endParaRPr lang="en-US" altLang="zh-TW" sz="2400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70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年代起為無綫電視多部電視劇創作歌曲，著名作品有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家變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奮鬥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上海灘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忘盡心中情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萬水千山縱橫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獅子山下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問我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明星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萬水千山縱橫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滄海一聲笑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等</a:t>
            </a:r>
            <a:endParaRPr lang="en-US" altLang="zh-TW" sz="2400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作曲，著名作品有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明星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晚風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倩女幽魂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滄海一聲笑</a:t>
            </a:r>
            <a:r>
              <a:rPr lang="en-US" altLang="zh-TW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》《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流光飛舞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</a:t>
            </a:r>
            <a:r>
              <a:rPr lang="zh-TW" altLang="en-US" sz="24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等</a:t>
            </a:r>
            <a:endParaRPr lang="en-US" altLang="zh-TW" sz="2400" dirty="0" smtClean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5122" name="Picture 2" descr="http://r2.ykimg.com/050E000051D29D706758397E49098E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0" y="4787152"/>
            <a:ext cx="1222789" cy="18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ytimg.com/vi/3ddO1EkaypQ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35" y="4787139"/>
            <a:ext cx="3361205" cy="1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BXGLPhmb09E/Vp6KHrkQ6CI/AAAAAAABixY/SfjVliakFmg/s1600/cua01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1" y="4787139"/>
            <a:ext cx="3370050" cy="1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416" y="354843"/>
            <a:ext cx="6360020" cy="881010"/>
          </a:xfrm>
        </p:spPr>
        <p:txBody>
          <a:bodyPr/>
          <a:lstStyle/>
          <a:p>
            <a:pPr algn="l"/>
            <a:r>
              <a:rPr lang="zh-HK" altLang="en-US" dirty="0" smtClean="0">
                <a:latin typeface="文鼎中楷" panose="03000609000000000000" pitchFamily="65" charset="-120"/>
                <a:ea typeface="文鼎中楷" panose="03000609000000000000" pitchFamily="65" charset="-120"/>
              </a:rPr>
              <a:t>陳麗斯</a:t>
            </a:r>
            <a:r>
              <a:rPr lang="en-US" altLang="zh-TW" dirty="0" smtClean="0">
                <a:latin typeface="文鼎中楷" panose="03000609000000000000" pitchFamily="65" charset="-120"/>
                <a:ea typeface="文鼎中楷" panose="03000609000000000000" pitchFamily="65" charset="-120"/>
              </a:rPr>
              <a:t>《</a:t>
            </a:r>
            <a:r>
              <a:rPr lang="zh-HK" altLang="en-US" dirty="0" smtClean="0">
                <a:latin typeface="文鼎中楷" panose="03000609000000000000" pitchFamily="65" charset="-120"/>
                <a:ea typeface="文鼎中楷" panose="03000609000000000000" pitchFamily="65" charset="-120"/>
                <a:hlinkClick r:id="rId2"/>
              </a:rPr>
              <a:t>問我</a:t>
            </a:r>
            <a:r>
              <a:rPr lang="en-US" altLang="zh-TW" dirty="0" smtClean="0">
                <a:latin typeface="文鼎中楷" panose="03000609000000000000" pitchFamily="65" charset="-120"/>
                <a:ea typeface="文鼎中楷" panose="03000609000000000000" pitchFamily="65" charset="-120"/>
              </a:rPr>
              <a:t>》(</a:t>
            </a:r>
            <a:r>
              <a:rPr lang="zh-TW" altLang="en-US" dirty="0" smtClean="0">
                <a:latin typeface="文鼎中楷" panose="03000609000000000000" pitchFamily="65" charset="-120"/>
                <a:ea typeface="文鼎中楷" panose="03000609000000000000" pitchFamily="65" charset="-120"/>
              </a:rPr>
              <a:t>自我價值</a:t>
            </a:r>
            <a:r>
              <a:rPr lang="en-US" altLang="zh-TW" dirty="0" smtClean="0">
                <a:latin typeface="文鼎中楷" panose="03000609000000000000" pitchFamily="65" charset="-120"/>
                <a:ea typeface="文鼎中楷" panose="03000609000000000000" pitchFamily="65" charset="-120"/>
              </a:rPr>
              <a:t>)</a:t>
            </a:r>
            <a:endParaRPr lang="zh-HK" altLang="en-US" dirty="0"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000" y="1588063"/>
            <a:ext cx="8196669" cy="50667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問我歡呼聲有</a:t>
            </a: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幾多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問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我悲哭聲有幾多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我如何 能夠 一一 去數清楚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問我點解會高興 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究竟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點解要苦楚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我笑住 回答 講一聲 我係我</a:t>
            </a:r>
          </a:p>
          <a:p>
            <a:pPr marL="0" indent="0">
              <a:buNone/>
            </a:pPr>
            <a:endParaRPr lang="zh-TW" altLang="en-US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無論我有百般對 或者千般錯 全心去承受結果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面對世界一切 那怕會如何 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全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心保存真的我</a:t>
            </a:r>
          </a:p>
          <a:p>
            <a:pPr marL="0" indent="0">
              <a:buNone/>
            </a:pPr>
            <a:endParaRPr lang="zh-TW" altLang="en-US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問我得失有幾多 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其實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得失不必清楚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我但求 能夠 一一 去數清楚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願我一生去到終結 </a:t>
            </a:r>
            <a:endParaRPr lang="en-US" altLang="zh-TW" sz="24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無論</a:t>
            </a: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歷盡幾許風波</a:t>
            </a:r>
          </a:p>
          <a:p>
            <a:pPr marL="0" indent="0">
              <a:buNone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我仍然 能夠 講一聲 我係我</a:t>
            </a:r>
            <a:endParaRPr lang="zh-HK" altLang="en-US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8194" name="Picture 2" descr="http://image.wangchao.net.cn/baike/1276079182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2" y="77325"/>
            <a:ext cx="2350558" cy="15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重要生平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2096064"/>
            <a:ext cx="4290066" cy="3695136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7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、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80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年代已獲獎無數，</a:t>
            </a:r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91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年更一舉獲得金針獎、最佳唱片監製、最佳作曲、最佳歌詞及金曲金獎等多個獎項</a:t>
            </a:r>
            <a:endParaRPr lang="en-US" altLang="zh-TW" sz="2400" dirty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en-US" altLang="zh-TW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2003</a:t>
            </a:r>
            <a:r>
              <a:rPr lang="zh-TW" altLang="en-US" sz="2400" dirty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年憑研究香港流行文化，而獲頒博士學位</a:t>
            </a:r>
            <a:endParaRPr lang="zh-HK" altLang="en-US" sz="2400" dirty="0">
              <a:effectLst/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endParaRPr lang="zh-HK" altLang="en-US" sz="2400" dirty="0"/>
          </a:p>
        </p:txBody>
      </p:sp>
      <p:pic>
        <p:nvPicPr>
          <p:cNvPr id="4098" name="Picture 2" descr="http://img.zwbk.org/baike/spic/2012/09/24/20120924115454526_4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1" y="2096064"/>
            <a:ext cx="3119717" cy="40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281" y="304805"/>
            <a:ext cx="7765321" cy="1326321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關正傑</a:t>
            </a:r>
            <a:r>
              <a:rPr lang="en-US" altLang="zh-TW" sz="32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《</a:t>
            </a:r>
            <a:r>
              <a:rPr lang="zh-TW" altLang="en-US" sz="32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  <a:hlinkClick r:id="rId2"/>
              </a:rPr>
              <a:t>萬水千山縱橫</a:t>
            </a:r>
            <a:r>
              <a:rPr lang="en-US" altLang="zh-TW" sz="32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》(</a:t>
            </a:r>
            <a:r>
              <a:rPr lang="zh-TW" altLang="en-US" sz="32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電視劇主題曲</a:t>
            </a:r>
            <a:r>
              <a:rPr lang="en-US" altLang="zh-TW" sz="3200" dirty="0" smtClean="0">
                <a:effectLst/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3552" y="1422404"/>
            <a:ext cx="4630316" cy="52729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萬水千山縱橫　豈懼風急雨翻</a:t>
            </a:r>
          </a:p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豪氣吞吐風雷　飲下霜杯雪盞</a:t>
            </a:r>
          </a:p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獨闖高峰遠灘　人生幾多個關</a:t>
            </a:r>
          </a:p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卻笑他世人妄要將漢胡路來限</a:t>
            </a:r>
          </a:p>
          <a:p>
            <a:pPr marL="0" indent="0">
              <a:buNone/>
            </a:pPr>
            <a:endParaRPr lang="zh-TW" altLang="en-US" sz="2400" b="1" dirty="0">
              <a:effectLst/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曾想癡愛相伴　一路相依往返</a:t>
            </a:r>
          </a:p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誰知心醉朱顏　消逝煙雨間</a:t>
            </a:r>
          </a:p>
          <a:p>
            <a:pPr marL="0" indent="0">
              <a:buNone/>
            </a:pPr>
            <a:r>
              <a:rPr lang="zh-TW" altLang="en-US" sz="2400" b="1" dirty="0" smtClean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憑</a:t>
            </a: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誰憶　憶無限</a:t>
            </a:r>
          </a:p>
          <a:p>
            <a:pPr marL="0" indent="0">
              <a:buNone/>
            </a:pPr>
            <a:r>
              <a:rPr lang="zh-TW" altLang="en-US" sz="2400" b="1" dirty="0">
                <a:effectLst/>
                <a:latin typeface="文鼎中楷" panose="03000609000000000000" pitchFamily="65" charset="-120"/>
                <a:ea typeface="文鼎中楷" panose="03000609000000000000" pitchFamily="65" charset="-120"/>
              </a:rPr>
              <a:t>別萬山　不再返</a:t>
            </a:r>
            <a:endParaRPr lang="zh-HK" altLang="en-US" sz="2400" b="1" dirty="0">
              <a:effectLst/>
              <a:latin typeface="文鼎中楷" panose="03000609000000000000" pitchFamily="65" charset="-120"/>
              <a:ea typeface="文鼎中楷" panose="03000609000000000000" pitchFamily="65" charset="-120"/>
            </a:endParaRPr>
          </a:p>
        </p:txBody>
      </p:sp>
      <p:pic>
        <p:nvPicPr>
          <p:cNvPr id="9218" name="Picture 2" descr="http://r2.ykimg.com/050E000053CCC9B967379F155308DE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336616"/>
            <a:ext cx="3572465" cy="5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846</TotalTime>
  <Words>641</Words>
  <Application>Microsoft Office PowerPoint</Application>
  <PresentationFormat>如螢幕大小 (4:3)</PresentationFormat>
  <Paragraphs>122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Adobe 楷体 Std R</vt:lpstr>
      <vt:lpstr>文鼎中楷</vt:lpstr>
      <vt:lpstr>文鼎粗圓</vt:lpstr>
      <vt:lpstr>文鼎粗楷</vt:lpstr>
      <vt:lpstr>新細明體</vt:lpstr>
      <vt:lpstr>Arial</vt:lpstr>
      <vt:lpstr>Bookman Old Style</vt:lpstr>
      <vt:lpstr>Calibri</vt:lpstr>
      <vt:lpstr>Rockwell</vt:lpstr>
      <vt:lpstr>Wingdings</vt:lpstr>
      <vt:lpstr>Damask</vt:lpstr>
      <vt:lpstr>黃霑</vt:lpstr>
      <vt:lpstr>個人資料</vt:lpstr>
      <vt:lpstr>慈祥鵬過聖誕</vt:lpstr>
      <vt:lpstr>重要生平</vt:lpstr>
      <vt:lpstr>羅文《家變》(人生哲理)</vt:lpstr>
      <vt:lpstr>重要生平</vt:lpstr>
      <vt:lpstr>陳麗斯《問我》(自我價值)</vt:lpstr>
      <vt:lpstr>重要生平</vt:lpstr>
      <vt:lpstr>關正傑《萬水千山縱橫》(電視劇主題曲)</vt:lpstr>
      <vt:lpstr>多才多藝</vt:lpstr>
      <vt:lpstr>世界真細小(兒歌)</vt:lpstr>
      <vt:lpstr>世界真細小(兒歌)</vt:lpstr>
      <vt:lpstr>音樂影響</vt:lpstr>
      <vt:lpstr>羅文《獅子山下》(本土情懷)</vt:lpstr>
      <vt:lpstr>張國榮《明星》(人生經歷)　</vt:lpstr>
      <vt:lpstr>甄妮《奮鬥》(勵志)</vt:lpstr>
      <vt:lpstr>許冠傑《滄海一聲笑》(中國式,瀟洒)</vt:lpstr>
      <vt:lpstr>https://mojim.com</vt:lpstr>
    </vt:vector>
  </TitlesOfParts>
  <Company>Christian Alliance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黃霑</dc:title>
  <dc:creator>Ng Lai Hong</dc:creator>
  <cp:lastModifiedBy>Ng Lai Hong </cp:lastModifiedBy>
  <cp:revision>36</cp:revision>
  <dcterms:created xsi:type="dcterms:W3CDTF">2016-03-03T04:13:08Z</dcterms:created>
  <dcterms:modified xsi:type="dcterms:W3CDTF">2016-04-07T02:25:04Z</dcterms:modified>
</cp:coreProperties>
</file>