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52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2" autoAdjust="0"/>
    <p:restoredTop sz="94660"/>
  </p:normalViewPr>
  <p:slideViewPr>
    <p:cSldViewPr snapToGrid="0">
      <p:cViewPr varScale="1">
        <p:scale>
          <a:sx n="65" d="100"/>
          <a:sy n="65" d="100"/>
        </p:scale>
        <p:origin x="66" y="2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3504" y="770467"/>
            <a:ext cx="10782300" cy="3352800"/>
          </a:xfrm>
        </p:spPr>
        <p:txBody>
          <a:bodyPr anchor="b">
            <a:noAutofit/>
          </a:bodyPr>
          <a:lstStyle>
            <a:lvl1pPr algn="l">
              <a:lnSpc>
                <a:spcPct val="80000"/>
              </a:lnSpc>
              <a:defRPr sz="8800" spc="-120" baseline="0">
                <a:solidFill>
                  <a:srgbClr val="FFFFFF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67512" y="4206876"/>
            <a:ext cx="9228201" cy="1645920"/>
          </a:xfrm>
        </p:spPr>
        <p:txBody>
          <a:bodyPr>
            <a:normAutofit/>
          </a:bodyPr>
          <a:lstStyle>
            <a:lvl1pPr marL="0" indent="0" algn="l">
              <a:buNone/>
              <a:defRPr sz="32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5586B75A-687E-405C-8A0B-8D00578BA2C3}" type="datetimeFigureOut">
              <a:rPr lang="en-US" smtClean="0"/>
              <a:pPr/>
              <a:t>9/29/2014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08231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E5243-F52A-4D37-9694-EB26C6C31910}" type="datetimeFigureOut">
              <a:rPr lang="en-US" smtClean="0"/>
              <a:t>9/29/2014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90853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43950" y="695325"/>
            <a:ext cx="2628900" cy="4800600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1525" y="714375"/>
            <a:ext cx="7734300" cy="540067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7B6E1-634A-48DC-9E8B-D894023267EF}" type="datetimeFigureOut">
              <a:rPr lang="en-US" smtClean="0"/>
              <a:t>9/29/2014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7716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D3E9E-A95C-48F2-B4BF-A71542E0BE9A}" type="datetimeFigureOut">
              <a:rPr lang="en-US" smtClean="0"/>
              <a:t>9/29/2014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462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3504" y="767419"/>
            <a:ext cx="10780776" cy="3355848"/>
          </a:xfrm>
        </p:spPr>
        <p:txBody>
          <a:bodyPr anchor="b">
            <a:normAutofit/>
          </a:bodyPr>
          <a:lstStyle>
            <a:lvl1pPr>
              <a:lnSpc>
                <a:spcPct val="80000"/>
              </a:lnSpc>
              <a:defRPr sz="8800" b="0" baseline="0">
                <a:solidFill>
                  <a:schemeClr val="accent1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7512" y="4204209"/>
            <a:ext cx="9226296" cy="1645920"/>
          </a:xfrm>
        </p:spPr>
        <p:txBody>
          <a:bodyPr anchor="t"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9/29/2014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24088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6656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11330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952B5-7A2F-4CC8-B7CE-9234E21C2837}" type="datetimeFigureOut">
              <a:rPr lang="en-US" smtClean="0"/>
              <a:t>9/29/2014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46258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40467"/>
            <a:ext cx="4663440" cy="723400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6656" y="2753084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07608" y="2038435"/>
            <a:ext cx="4663440" cy="722376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07608" y="2750990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DA07A-9201-4B4B-BAF2-015AFA30F520}" type="datetimeFigureOut">
              <a:rPr lang="en-US" smtClean="0"/>
              <a:t>9/29/2014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16283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7E00A-486F-4252-8B1D-E32645521F49}" type="datetimeFigureOut">
              <a:rPr lang="en-US" smtClean="0"/>
              <a:t>9/29/2014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21411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F5F92-E675-4B36-9A60-69A962A68675}" type="datetimeFigureOut">
              <a:rPr lang="en-US" smtClean="0"/>
              <a:t>9/29/2014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9569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00" y="0"/>
            <a:ext cx="457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8261404" y="542282"/>
            <a:ext cx="3383280" cy="1920240"/>
          </a:xfrm>
        </p:spPr>
        <p:txBody>
          <a:bodyPr anchor="b">
            <a:noAutofit/>
          </a:bodyPr>
          <a:lstStyle>
            <a:lvl1pPr>
              <a:lnSpc>
                <a:spcPct val="85000"/>
              </a:lnSpc>
              <a:defRPr sz="4000">
                <a:solidFill>
                  <a:srgbClr val="FFFFFF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762000"/>
            <a:ext cx="60960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75982" y="2511813"/>
            <a:ext cx="3398520" cy="3126987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E2C9B-5FA2-460D-9BE7-B0812FC2A6FF}" type="datetimeFigureOut">
              <a:rPr lang="en-US" smtClean="0"/>
              <a:t>9/29/2014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35972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224" y="5418667"/>
            <a:ext cx="10780776" cy="613283"/>
          </a:xfrm>
        </p:spPr>
        <p:txBody>
          <a:bodyPr anchor="b">
            <a:normAutofit/>
          </a:bodyPr>
          <a:lstStyle>
            <a:lvl1pPr>
              <a:defRPr sz="3200" b="0">
                <a:solidFill>
                  <a:srgbClr val="FFFFFF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2192000" cy="5330952"/>
          </a:xfrm>
          <a:solidFill>
            <a:schemeClr val="accent1">
              <a:lumMod val="20000"/>
              <a:lumOff val="80000"/>
            </a:schemeClr>
          </a:solidFill>
        </p:spPr>
        <p:txBody>
          <a:bodyPr anchor="t"/>
          <a:lstStyle>
            <a:lvl1pPr marL="0" indent="0" algn="ctr">
              <a:spcBef>
                <a:spcPts val="800"/>
              </a:spcBef>
              <a:buNone/>
              <a:defRPr sz="3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656" y="5909735"/>
            <a:ext cx="9229344" cy="5334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4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5586B75A-687E-405C-8A0B-8D00578BA2C3}" type="datetimeFigureOut">
              <a:rPr lang="en-US" smtClean="0"/>
              <a:pPr/>
              <a:t>9/29/2014</a:t>
            </a:fld>
            <a:endParaRPr lang="en-US" dirty="0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477597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57224" y="499533"/>
            <a:ext cx="10772775" cy="16581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11680"/>
            <a:ext cx="10753725" cy="37661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5800" y="6412447"/>
            <a:ext cx="411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smtClean="0"/>
              <a:pPr/>
              <a:t>9/29/2014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554697"/>
            <a:ext cx="50292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 cap="all" baseline="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926" y="5876412"/>
            <a:ext cx="2926080" cy="13970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300" b="0">
                <a:ln>
                  <a:noFill/>
                </a:ln>
                <a:solidFill>
                  <a:schemeClr val="accent1">
                    <a:alpha val="2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73668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</p:sldLayoutIdLs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5400" kern="1200" spc="-12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85000"/>
        </a:lnSpc>
        <a:spcBef>
          <a:spcPts val="13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347472" indent="-3429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548640" indent="-54864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000" i="1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822960" indent="-82296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097280" indent="-109728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2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4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16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18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dirty="0" smtClean="0"/>
              <a:t>單元六</a:t>
            </a:r>
            <a:r>
              <a:rPr lang="zh-TW" altLang="en-US" dirty="0"/>
              <a:t>：</a:t>
            </a:r>
            <a:r>
              <a:rPr lang="zh-TW" altLang="en-US" dirty="0" smtClean="0"/>
              <a:t>曲式</a:t>
            </a:r>
            <a:endParaRPr lang="zh-HK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413446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HK" altLang="en-US"/>
          </a:p>
        </p:txBody>
      </p:sp>
      <p:grpSp>
        <p:nvGrpSpPr>
          <p:cNvPr id="4" name="群組 3"/>
          <p:cNvGrpSpPr/>
          <p:nvPr/>
        </p:nvGrpSpPr>
        <p:grpSpPr>
          <a:xfrm>
            <a:off x="1583898" y="213818"/>
            <a:ext cx="4254898" cy="3127385"/>
            <a:chOff x="0" y="0"/>
            <a:chExt cx="2488565" cy="1915795"/>
          </a:xfrm>
        </p:grpSpPr>
        <p:sp>
          <p:nvSpPr>
            <p:cNvPr id="41" name="矩形 40"/>
            <p:cNvSpPr/>
            <p:nvPr/>
          </p:nvSpPr>
          <p:spPr>
            <a:xfrm>
              <a:off x="0" y="0"/>
              <a:ext cx="2488565" cy="191579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zh-TW" altLang="en-US"/>
            </a:p>
          </p:txBody>
        </p:sp>
        <p:sp>
          <p:nvSpPr>
            <p:cNvPr id="42" name="矩形 41"/>
            <p:cNvSpPr/>
            <p:nvPr/>
          </p:nvSpPr>
          <p:spPr>
            <a:xfrm>
              <a:off x="262393" y="540689"/>
              <a:ext cx="134620" cy="127000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zh-TW" altLang="en-US"/>
            </a:p>
          </p:txBody>
        </p:sp>
        <p:sp>
          <p:nvSpPr>
            <p:cNvPr id="43" name="矩形 42"/>
            <p:cNvSpPr/>
            <p:nvPr/>
          </p:nvSpPr>
          <p:spPr>
            <a:xfrm>
              <a:off x="461175" y="206734"/>
              <a:ext cx="135172" cy="127221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zh-TW" altLang="en-US"/>
            </a:p>
          </p:txBody>
        </p:sp>
        <p:sp>
          <p:nvSpPr>
            <p:cNvPr id="44" name="矩形 43"/>
            <p:cNvSpPr/>
            <p:nvPr/>
          </p:nvSpPr>
          <p:spPr>
            <a:xfrm>
              <a:off x="620202" y="540689"/>
              <a:ext cx="134620" cy="127000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zh-TW" altLang="en-US"/>
            </a:p>
          </p:txBody>
        </p:sp>
        <p:sp>
          <p:nvSpPr>
            <p:cNvPr id="45" name="矩形 44"/>
            <p:cNvSpPr/>
            <p:nvPr/>
          </p:nvSpPr>
          <p:spPr>
            <a:xfrm>
              <a:off x="818984" y="365760"/>
              <a:ext cx="134620" cy="127000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zh-TW" altLang="en-US"/>
            </a:p>
          </p:txBody>
        </p:sp>
        <p:sp>
          <p:nvSpPr>
            <p:cNvPr id="46" name="矩形 45"/>
            <p:cNvSpPr/>
            <p:nvPr/>
          </p:nvSpPr>
          <p:spPr>
            <a:xfrm>
              <a:off x="1017767" y="198783"/>
              <a:ext cx="134620" cy="127000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zh-TW" altLang="en-US"/>
            </a:p>
          </p:txBody>
        </p:sp>
        <p:sp>
          <p:nvSpPr>
            <p:cNvPr id="47" name="矩形 46"/>
            <p:cNvSpPr/>
            <p:nvPr/>
          </p:nvSpPr>
          <p:spPr>
            <a:xfrm>
              <a:off x="1351722" y="922352"/>
              <a:ext cx="134620" cy="127000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zh-TW" altLang="en-US"/>
            </a:p>
          </p:txBody>
        </p:sp>
        <p:sp>
          <p:nvSpPr>
            <p:cNvPr id="48" name="矩形 47"/>
            <p:cNvSpPr/>
            <p:nvPr/>
          </p:nvSpPr>
          <p:spPr>
            <a:xfrm>
              <a:off x="1518699" y="588397"/>
              <a:ext cx="134620" cy="127000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zh-TW" altLang="en-US"/>
            </a:p>
          </p:txBody>
        </p:sp>
        <p:sp>
          <p:nvSpPr>
            <p:cNvPr id="49" name="矩形 48"/>
            <p:cNvSpPr/>
            <p:nvPr/>
          </p:nvSpPr>
          <p:spPr>
            <a:xfrm>
              <a:off x="1717482" y="922352"/>
              <a:ext cx="134620" cy="127000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zh-TW" altLang="en-US"/>
            </a:p>
          </p:txBody>
        </p:sp>
        <p:sp>
          <p:nvSpPr>
            <p:cNvPr id="50" name="矩形 49"/>
            <p:cNvSpPr/>
            <p:nvPr/>
          </p:nvSpPr>
          <p:spPr>
            <a:xfrm>
              <a:off x="1916264" y="747423"/>
              <a:ext cx="134620" cy="127000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zh-TW" altLang="en-US"/>
            </a:p>
          </p:txBody>
        </p:sp>
        <p:sp>
          <p:nvSpPr>
            <p:cNvPr id="51" name="矩形 50"/>
            <p:cNvSpPr/>
            <p:nvPr/>
          </p:nvSpPr>
          <p:spPr>
            <a:xfrm>
              <a:off x="2115047" y="580446"/>
              <a:ext cx="135172" cy="127221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zh-TW" altLang="en-US"/>
            </a:p>
          </p:txBody>
        </p:sp>
      </p:grpSp>
      <p:grpSp>
        <p:nvGrpSpPr>
          <p:cNvPr id="5" name="群組 4"/>
          <p:cNvGrpSpPr/>
          <p:nvPr/>
        </p:nvGrpSpPr>
        <p:grpSpPr>
          <a:xfrm>
            <a:off x="6633823" y="3503961"/>
            <a:ext cx="4254898" cy="3127385"/>
            <a:chOff x="0" y="0"/>
            <a:chExt cx="2488565" cy="1915795"/>
          </a:xfrm>
        </p:grpSpPr>
        <p:sp>
          <p:nvSpPr>
            <p:cNvPr id="30" name="矩形 29"/>
            <p:cNvSpPr/>
            <p:nvPr/>
          </p:nvSpPr>
          <p:spPr>
            <a:xfrm>
              <a:off x="0" y="0"/>
              <a:ext cx="2488565" cy="191579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zh-TW" altLang="en-US"/>
            </a:p>
          </p:txBody>
        </p:sp>
        <p:sp>
          <p:nvSpPr>
            <p:cNvPr id="31" name="矩形 30"/>
            <p:cNvSpPr/>
            <p:nvPr/>
          </p:nvSpPr>
          <p:spPr>
            <a:xfrm>
              <a:off x="262393" y="540689"/>
              <a:ext cx="134620" cy="127000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zh-TW" altLang="en-US"/>
            </a:p>
          </p:txBody>
        </p:sp>
        <p:sp>
          <p:nvSpPr>
            <p:cNvPr id="32" name="矩形 31"/>
            <p:cNvSpPr/>
            <p:nvPr/>
          </p:nvSpPr>
          <p:spPr>
            <a:xfrm>
              <a:off x="461175" y="206734"/>
              <a:ext cx="135172" cy="127221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zh-TW" altLang="en-US"/>
            </a:p>
          </p:txBody>
        </p:sp>
        <p:sp>
          <p:nvSpPr>
            <p:cNvPr id="33" name="矩形 32"/>
            <p:cNvSpPr/>
            <p:nvPr/>
          </p:nvSpPr>
          <p:spPr>
            <a:xfrm>
              <a:off x="620202" y="540689"/>
              <a:ext cx="134620" cy="127000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zh-TW" altLang="en-US"/>
            </a:p>
          </p:txBody>
        </p:sp>
        <p:sp>
          <p:nvSpPr>
            <p:cNvPr id="34" name="矩形 33"/>
            <p:cNvSpPr/>
            <p:nvPr/>
          </p:nvSpPr>
          <p:spPr>
            <a:xfrm>
              <a:off x="818984" y="365760"/>
              <a:ext cx="134620" cy="127000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zh-TW" altLang="en-US"/>
            </a:p>
          </p:txBody>
        </p:sp>
        <p:sp>
          <p:nvSpPr>
            <p:cNvPr id="35" name="矩形 34"/>
            <p:cNvSpPr/>
            <p:nvPr/>
          </p:nvSpPr>
          <p:spPr>
            <a:xfrm>
              <a:off x="1017767" y="198783"/>
              <a:ext cx="134620" cy="127000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zh-TW" altLang="en-US"/>
            </a:p>
          </p:txBody>
        </p:sp>
        <p:sp>
          <p:nvSpPr>
            <p:cNvPr id="36" name="矩形 35"/>
            <p:cNvSpPr/>
            <p:nvPr/>
          </p:nvSpPr>
          <p:spPr>
            <a:xfrm>
              <a:off x="1351722" y="922352"/>
              <a:ext cx="134620" cy="127000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zh-TW" altLang="en-US"/>
            </a:p>
          </p:txBody>
        </p:sp>
        <p:sp>
          <p:nvSpPr>
            <p:cNvPr id="37" name="矩形 36"/>
            <p:cNvSpPr/>
            <p:nvPr/>
          </p:nvSpPr>
          <p:spPr>
            <a:xfrm>
              <a:off x="1518699" y="588397"/>
              <a:ext cx="134620" cy="127000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zh-TW" altLang="en-US"/>
            </a:p>
          </p:txBody>
        </p:sp>
        <p:sp>
          <p:nvSpPr>
            <p:cNvPr id="38" name="矩形 37"/>
            <p:cNvSpPr/>
            <p:nvPr/>
          </p:nvSpPr>
          <p:spPr>
            <a:xfrm>
              <a:off x="1717482" y="922352"/>
              <a:ext cx="134620" cy="127000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zh-TW" altLang="en-US"/>
            </a:p>
          </p:txBody>
        </p:sp>
        <p:sp>
          <p:nvSpPr>
            <p:cNvPr id="39" name="矩形 38"/>
            <p:cNvSpPr/>
            <p:nvPr/>
          </p:nvSpPr>
          <p:spPr>
            <a:xfrm>
              <a:off x="1916264" y="747423"/>
              <a:ext cx="134620" cy="127000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zh-TW" altLang="en-US"/>
            </a:p>
          </p:txBody>
        </p:sp>
        <p:sp>
          <p:nvSpPr>
            <p:cNvPr id="40" name="矩形 39"/>
            <p:cNvSpPr/>
            <p:nvPr/>
          </p:nvSpPr>
          <p:spPr>
            <a:xfrm>
              <a:off x="2115047" y="580446"/>
              <a:ext cx="135172" cy="127221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zh-TW" altLang="en-US"/>
            </a:p>
          </p:txBody>
        </p:sp>
      </p:grpSp>
      <p:grpSp>
        <p:nvGrpSpPr>
          <p:cNvPr id="6" name="群組 5"/>
          <p:cNvGrpSpPr/>
          <p:nvPr/>
        </p:nvGrpSpPr>
        <p:grpSpPr>
          <a:xfrm>
            <a:off x="1583312" y="3503206"/>
            <a:ext cx="4254898" cy="3127385"/>
            <a:chOff x="0" y="0"/>
            <a:chExt cx="2488758" cy="1915795"/>
          </a:xfrm>
        </p:grpSpPr>
        <p:sp>
          <p:nvSpPr>
            <p:cNvPr id="19" name="矩形 18"/>
            <p:cNvSpPr/>
            <p:nvPr/>
          </p:nvSpPr>
          <p:spPr>
            <a:xfrm>
              <a:off x="0" y="0"/>
              <a:ext cx="2488758" cy="191579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zh-TW" altLang="en-US"/>
            </a:p>
          </p:txBody>
        </p:sp>
        <p:sp>
          <p:nvSpPr>
            <p:cNvPr id="20" name="矩形 19"/>
            <p:cNvSpPr/>
            <p:nvPr/>
          </p:nvSpPr>
          <p:spPr>
            <a:xfrm>
              <a:off x="143124" y="1606163"/>
              <a:ext cx="134620" cy="127000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zh-TW" altLang="en-US"/>
            </a:p>
          </p:txBody>
        </p:sp>
        <p:sp>
          <p:nvSpPr>
            <p:cNvPr id="21" name="矩形 20"/>
            <p:cNvSpPr/>
            <p:nvPr/>
          </p:nvSpPr>
          <p:spPr>
            <a:xfrm>
              <a:off x="381663" y="1073426"/>
              <a:ext cx="134620" cy="127000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zh-TW" altLang="en-US"/>
            </a:p>
          </p:txBody>
        </p:sp>
        <p:sp>
          <p:nvSpPr>
            <p:cNvPr id="22" name="矩形 21"/>
            <p:cNvSpPr/>
            <p:nvPr/>
          </p:nvSpPr>
          <p:spPr>
            <a:xfrm>
              <a:off x="628154" y="1606163"/>
              <a:ext cx="134620" cy="127000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zh-TW" altLang="en-US"/>
            </a:p>
          </p:txBody>
        </p:sp>
        <p:sp>
          <p:nvSpPr>
            <p:cNvPr id="23" name="矩形 22"/>
            <p:cNvSpPr/>
            <p:nvPr/>
          </p:nvSpPr>
          <p:spPr>
            <a:xfrm>
              <a:off x="834887" y="1224500"/>
              <a:ext cx="134620" cy="127000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zh-TW" altLang="en-US"/>
            </a:p>
          </p:txBody>
        </p:sp>
        <p:sp>
          <p:nvSpPr>
            <p:cNvPr id="24" name="矩形 23"/>
            <p:cNvSpPr/>
            <p:nvPr/>
          </p:nvSpPr>
          <p:spPr>
            <a:xfrm>
              <a:off x="1017767" y="1073426"/>
              <a:ext cx="134620" cy="127000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zh-TW" altLang="en-US"/>
            </a:p>
          </p:txBody>
        </p:sp>
        <p:sp>
          <p:nvSpPr>
            <p:cNvPr id="25" name="矩形 24"/>
            <p:cNvSpPr/>
            <p:nvPr/>
          </p:nvSpPr>
          <p:spPr>
            <a:xfrm>
              <a:off x="1383527" y="1073426"/>
              <a:ext cx="134620" cy="127000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zh-TW" altLang="en-US"/>
            </a:p>
          </p:txBody>
        </p:sp>
        <p:sp>
          <p:nvSpPr>
            <p:cNvPr id="26" name="矩形 25"/>
            <p:cNvSpPr/>
            <p:nvPr/>
          </p:nvSpPr>
          <p:spPr>
            <a:xfrm>
              <a:off x="1574359" y="1073426"/>
              <a:ext cx="134620" cy="127000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zh-TW" altLang="en-US"/>
            </a:p>
          </p:txBody>
        </p:sp>
        <p:sp>
          <p:nvSpPr>
            <p:cNvPr id="27" name="矩形 26"/>
            <p:cNvSpPr/>
            <p:nvPr/>
          </p:nvSpPr>
          <p:spPr>
            <a:xfrm>
              <a:off x="1773141" y="1073426"/>
              <a:ext cx="134620" cy="127000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zh-TW" altLang="en-US"/>
            </a:p>
          </p:txBody>
        </p:sp>
        <p:sp>
          <p:nvSpPr>
            <p:cNvPr id="28" name="矩形 27"/>
            <p:cNvSpPr/>
            <p:nvPr/>
          </p:nvSpPr>
          <p:spPr>
            <a:xfrm>
              <a:off x="1963973" y="1073426"/>
              <a:ext cx="134620" cy="127000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zh-TW" altLang="en-US"/>
            </a:p>
          </p:txBody>
        </p:sp>
        <p:sp>
          <p:nvSpPr>
            <p:cNvPr id="29" name="矩形 28"/>
            <p:cNvSpPr/>
            <p:nvPr/>
          </p:nvSpPr>
          <p:spPr>
            <a:xfrm>
              <a:off x="2122999" y="1224500"/>
              <a:ext cx="134620" cy="127000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zh-TW" altLang="en-US"/>
            </a:p>
          </p:txBody>
        </p:sp>
      </p:grpSp>
      <p:grpSp>
        <p:nvGrpSpPr>
          <p:cNvPr id="7" name="群組 6"/>
          <p:cNvGrpSpPr/>
          <p:nvPr/>
        </p:nvGrpSpPr>
        <p:grpSpPr>
          <a:xfrm>
            <a:off x="6627304" y="223879"/>
            <a:ext cx="4254898" cy="3127385"/>
            <a:chOff x="0" y="0"/>
            <a:chExt cx="2488758" cy="1915795"/>
          </a:xfrm>
        </p:grpSpPr>
        <p:sp>
          <p:nvSpPr>
            <p:cNvPr id="8" name="矩形 7"/>
            <p:cNvSpPr/>
            <p:nvPr/>
          </p:nvSpPr>
          <p:spPr>
            <a:xfrm>
              <a:off x="0" y="0"/>
              <a:ext cx="2488758" cy="191579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zh-TW" altLang="en-US"/>
            </a:p>
          </p:txBody>
        </p:sp>
        <p:sp>
          <p:nvSpPr>
            <p:cNvPr id="9" name="矩形 8"/>
            <p:cNvSpPr/>
            <p:nvPr/>
          </p:nvSpPr>
          <p:spPr>
            <a:xfrm>
              <a:off x="143124" y="1606163"/>
              <a:ext cx="134620" cy="127000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zh-TW" altLang="en-US"/>
            </a:p>
          </p:txBody>
        </p:sp>
        <p:sp>
          <p:nvSpPr>
            <p:cNvPr id="10" name="矩形 9"/>
            <p:cNvSpPr/>
            <p:nvPr/>
          </p:nvSpPr>
          <p:spPr>
            <a:xfrm>
              <a:off x="381663" y="1073426"/>
              <a:ext cx="134620" cy="127000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zh-TW" altLang="en-US"/>
            </a:p>
          </p:txBody>
        </p:sp>
        <p:sp>
          <p:nvSpPr>
            <p:cNvPr id="11" name="矩形 10"/>
            <p:cNvSpPr/>
            <p:nvPr/>
          </p:nvSpPr>
          <p:spPr>
            <a:xfrm>
              <a:off x="628154" y="1606163"/>
              <a:ext cx="134620" cy="127000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zh-TW" altLang="en-US"/>
            </a:p>
          </p:txBody>
        </p:sp>
        <p:sp>
          <p:nvSpPr>
            <p:cNvPr id="12" name="矩形 11"/>
            <p:cNvSpPr/>
            <p:nvPr/>
          </p:nvSpPr>
          <p:spPr>
            <a:xfrm>
              <a:off x="834887" y="1224500"/>
              <a:ext cx="134620" cy="127000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zh-TW" altLang="en-US"/>
            </a:p>
          </p:txBody>
        </p:sp>
        <p:sp>
          <p:nvSpPr>
            <p:cNvPr id="13" name="矩形 12"/>
            <p:cNvSpPr/>
            <p:nvPr/>
          </p:nvSpPr>
          <p:spPr>
            <a:xfrm>
              <a:off x="1017767" y="1073426"/>
              <a:ext cx="134620" cy="127000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zh-TW" altLang="en-US"/>
            </a:p>
          </p:txBody>
        </p:sp>
        <p:sp>
          <p:nvSpPr>
            <p:cNvPr id="14" name="矩形 13"/>
            <p:cNvSpPr/>
            <p:nvPr/>
          </p:nvSpPr>
          <p:spPr>
            <a:xfrm>
              <a:off x="1383527" y="1073426"/>
              <a:ext cx="134620" cy="127000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zh-TW" altLang="en-US"/>
            </a:p>
          </p:txBody>
        </p:sp>
        <p:sp>
          <p:nvSpPr>
            <p:cNvPr id="15" name="矩形 14"/>
            <p:cNvSpPr/>
            <p:nvPr/>
          </p:nvSpPr>
          <p:spPr>
            <a:xfrm>
              <a:off x="1574359" y="1073426"/>
              <a:ext cx="134620" cy="127000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zh-TW" altLang="en-US"/>
            </a:p>
          </p:txBody>
        </p:sp>
        <p:sp>
          <p:nvSpPr>
            <p:cNvPr id="16" name="矩形 15"/>
            <p:cNvSpPr/>
            <p:nvPr/>
          </p:nvSpPr>
          <p:spPr>
            <a:xfrm>
              <a:off x="1773141" y="1232452"/>
              <a:ext cx="134620" cy="127000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zh-TW" altLang="en-US"/>
            </a:p>
          </p:txBody>
        </p:sp>
        <p:sp>
          <p:nvSpPr>
            <p:cNvPr id="17" name="矩形 16"/>
            <p:cNvSpPr/>
            <p:nvPr/>
          </p:nvSpPr>
          <p:spPr>
            <a:xfrm>
              <a:off x="1963973" y="874643"/>
              <a:ext cx="134620" cy="127000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zh-TW" altLang="en-US"/>
            </a:p>
          </p:txBody>
        </p:sp>
        <p:sp>
          <p:nvSpPr>
            <p:cNvPr id="18" name="矩形 17"/>
            <p:cNvSpPr/>
            <p:nvPr/>
          </p:nvSpPr>
          <p:spPr>
            <a:xfrm>
              <a:off x="2123725" y="691764"/>
              <a:ext cx="134620" cy="127000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zh-TW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2067965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考考你</a:t>
            </a:r>
            <a:endParaRPr lang="zh-HK" altLang="en-US" dirty="0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260470">
            <a:off x="8355037" y="2368060"/>
            <a:ext cx="3810000" cy="3810000"/>
          </a:xfrm>
          <a:prstGeom prst="rect">
            <a:avLst/>
          </a:prstGeom>
        </p:spPr>
      </p:pic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sz="3600" dirty="0" smtClean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這個</a:t>
            </a:r>
            <a:r>
              <a:rPr lang="zh-TW" altLang="en-US" sz="3600" dirty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旋律共出現了多少次</a:t>
            </a:r>
            <a:r>
              <a:rPr lang="zh-TW" altLang="en-US" sz="3600" dirty="0" smtClean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？</a:t>
            </a:r>
            <a:endParaRPr lang="en-US" altLang="zh-TW" sz="3600" dirty="0" smtClean="0">
              <a:latin typeface="Adobe 繁黑體 Std B" panose="020B0700000000000000" pitchFamily="34" charset="-120"/>
              <a:ea typeface="Adobe 繁黑體 Std B" panose="020B0700000000000000" pitchFamily="34" charset="-120"/>
            </a:endParaRPr>
          </a:p>
          <a:p>
            <a:pPr marL="0" indent="0">
              <a:buNone/>
            </a:pPr>
            <a:endParaRPr lang="en-US" altLang="zh-TW" sz="3600" dirty="0" smtClean="0">
              <a:latin typeface="Adobe 繁黑體 Std B" panose="020B0700000000000000" pitchFamily="34" charset="-120"/>
              <a:ea typeface="Adobe 繁黑體 Std B" panose="020B0700000000000000" pitchFamily="34" charset="-120"/>
            </a:endParaRPr>
          </a:p>
          <a:p>
            <a:pPr marL="0" indent="0">
              <a:buNone/>
            </a:pPr>
            <a:r>
              <a:rPr lang="zh-TW" altLang="en-US" sz="3600" dirty="0" smtClean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除了</a:t>
            </a:r>
            <a:r>
              <a:rPr lang="zh-TW" altLang="en-US" sz="3600" dirty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這個旋律，還有幾多個「其他旋律」</a:t>
            </a:r>
            <a:r>
              <a:rPr lang="zh-TW" altLang="en-US" sz="3600" dirty="0" smtClean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？</a:t>
            </a:r>
            <a:endParaRPr lang="en-US" altLang="zh-TW" sz="3600" dirty="0" smtClean="0">
              <a:latin typeface="Adobe 繁黑體 Std B" panose="020B0700000000000000" pitchFamily="34" charset="-120"/>
              <a:ea typeface="Adobe 繁黑體 Std B" panose="020B0700000000000000" pitchFamily="34" charset="-120"/>
            </a:endParaRPr>
          </a:p>
          <a:p>
            <a:pPr marL="0" indent="0">
              <a:buNone/>
            </a:pPr>
            <a:endParaRPr lang="en-US" altLang="zh-TW" sz="3600" dirty="0">
              <a:latin typeface="Adobe 繁黑體 Std B" panose="020B0700000000000000" pitchFamily="34" charset="-120"/>
              <a:ea typeface="Adobe 繁黑體 Std B" panose="020B0700000000000000" pitchFamily="34" charset="-120"/>
            </a:endParaRPr>
          </a:p>
          <a:p>
            <a:pPr marL="0" indent="0">
              <a:buNone/>
            </a:pPr>
            <a:r>
              <a:rPr lang="zh-TW" altLang="en-US" sz="3600" dirty="0" smtClean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你</a:t>
            </a:r>
            <a:r>
              <a:rPr lang="zh-TW" altLang="en-US" sz="3600" dirty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是如何把「其他旋律」分辨出來？</a:t>
            </a:r>
          </a:p>
          <a:p>
            <a:endParaRPr lang="zh-HK" altLang="en-US" sz="3600" dirty="0">
              <a:latin typeface="Adobe 繁黑體 Std B" panose="020B0700000000000000" pitchFamily="34" charset="-120"/>
              <a:ea typeface="Adobe 繁黑體 Std B" panose="020B0700000000000000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953178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曲式結構</a:t>
            </a:r>
            <a:r>
              <a:rPr lang="zh-TW" altLang="en-US" dirty="0" smtClean="0">
                <a:sym typeface="Wingdings" panose="05000000000000000000" pitchFamily="2" charset="2"/>
              </a:rPr>
              <a:t>好似作文分段</a:t>
            </a:r>
            <a:endParaRPr lang="zh-HK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91440" lvl="1" indent="-91440">
              <a:spcBef>
                <a:spcPts val="1300"/>
              </a:spcBef>
            </a:pPr>
            <a:r>
              <a:rPr lang="zh-TW" altLang="zh-HK" sz="4000" dirty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這種樂曲的排序可以用英文字母表示：</a:t>
            </a:r>
          </a:p>
          <a:p>
            <a:endParaRPr lang="en-US" altLang="zh-HK" sz="4000" dirty="0" smtClean="0">
              <a:latin typeface="Adobe 繁黑體 Std B" panose="020B0700000000000000" pitchFamily="34" charset="-120"/>
              <a:ea typeface="Adobe 繁黑體 Std B" panose="020B0700000000000000" pitchFamily="34" charset="-120"/>
            </a:endParaRPr>
          </a:p>
          <a:p>
            <a:r>
              <a:rPr lang="en-US" altLang="zh-HK" sz="4000" dirty="0" smtClean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A—B—A –C –A </a:t>
            </a:r>
          </a:p>
          <a:p>
            <a:endParaRPr lang="en-US" altLang="zh-HK" sz="4000" dirty="0">
              <a:latin typeface="Adobe 繁黑體 Std B" panose="020B0700000000000000" pitchFamily="34" charset="-120"/>
              <a:ea typeface="Adobe 繁黑體 Std B" panose="020B0700000000000000" pitchFamily="34" charset="-120"/>
            </a:endParaRPr>
          </a:p>
          <a:p>
            <a:r>
              <a:rPr lang="zh-TW" altLang="en-US" sz="4000" dirty="0" smtClean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迴旋曲式 </a:t>
            </a:r>
            <a:r>
              <a:rPr lang="en-US" altLang="zh-TW" sz="4000" dirty="0" smtClean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RONDO</a:t>
            </a:r>
            <a:r>
              <a:rPr lang="zh-TW" altLang="en-US" sz="4000" dirty="0" smtClean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 </a:t>
            </a:r>
            <a:r>
              <a:rPr lang="en-US" altLang="zh-TW" sz="4000" dirty="0" smtClean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FORM</a:t>
            </a:r>
            <a:endParaRPr lang="zh-HK" altLang="en-US" sz="4000" dirty="0">
              <a:latin typeface="Adobe 繁黑體 Std B" panose="020B0700000000000000" pitchFamily="34" charset="-120"/>
              <a:ea typeface="Adobe 繁黑體 Std B" panose="020B0700000000000000" pitchFamily="34" charset="-120"/>
            </a:endParaRPr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84619" y="2758098"/>
            <a:ext cx="4965193" cy="36110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6871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不同的段落，形成不同的曲式</a:t>
            </a:r>
            <a:endParaRPr lang="zh-HK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altLang="zh-HK" sz="3600" dirty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A—B—A –C –A </a:t>
            </a:r>
          </a:p>
          <a:p>
            <a:endParaRPr lang="en-US" altLang="zh-HK" sz="3600" dirty="0">
              <a:latin typeface="Adobe 繁黑體 Std B" panose="020B0700000000000000" pitchFamily="34" charset="-120"/>
              <a:ea typeface="Adobe 繁黑體 Std B" panose="020B0700000000000000" pitchFamily="34" charset="-120"/>
            </a:endParaRPr>
          </a:p>
          <a:p>
            <a:r>
              <a:rPr lang="zh-TW" altLang="en-US" sz="3600" dirty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迴旋曲式 </a:t>
            </a:r>
            <a:r>
              <a:rPr lang="en-US" altLang="zh-TW" sz="3600" dirty="0" smtClean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Rondo</a:t>
            </a:r>
            <a:r>
              <a:rPr lang="zh-TW" altLang="en-US" sz="3600" dirty="0" smtClean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 </a:t>
            </a:r>
            <a:r>
              <a:rPr lang="en-US" altLang="zh-TW" sz="3600" dirty="0" smtClean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Form</a:t>
            </a:r>
            <a:endParaRPr lang="zh-HK" altLang="en-US" sz="3600" dirty="0">
              <a:latin typeface="Adobe 繁黑體 Std B" panose="020B0700000000000000" pitchFamily="34" charset="-120"/>
              <a:ea typeface="Adobe 繁黑體 Std B" panose="020B0700000000000000" pitchFamily="34" charset="-120"/>
            </a:endParaRPr>
          </a:p>
          <a:p>
            <a:endParaRPr lang="en-US" altLang="zh-HK" sz="3600" dirty="0" smtClean="0">
              <a:latin typeface="Adobe 繁黑體 Std B" panose="020B0700000000000000" pitchFamily="34" charset="-120"/>
              <a:ea typeface="Adobe 繁黑體 Std B" panose="020B0700000000000000" pitchFamily="34" charset="-120"/>
            </a:endParaRPr>
          </a:p>
          <a:p>
            <a:r>
              <a:rPr lang="zh-TW" altLang="en-US" sz="3600" dirty="0" smtClean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二段體</a:t>
            </a:r>
            <a:r>
              <a:rPr lang="en-US" altLang="zh-TW" sz="3600" dirty="0" smtClean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Binary Form?</a:t>
            </a:r>
          </a:p>
          <a:p>
            <a:endParaRPr lang="en-US" altLang="zh-HK" sz="3600" dirty="0">
              <a:latin typeface="Adobe 繁黑體 Std B" panose="020B0700000000000000" pitchFamily="34" charset="-120"/>
              <a:ea typeface="Adobe 繁黑體 Std B" panose="020B0700000000000000" pitchFamily="34" charset="-120"/>
            </a:endParaRPr>
          </a:p>
          <a:p>
            <a:r>
              <a:rPr lang="zh-TW" altLang="en-US" sz="3600" dirty="0" smtClean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三</a:t>
            </a:r>
            <a:r>
              <a:rPr lang="zh-TW" altLang="en-US" sz="3600" dirty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段</a:t>
            </a:r>
            <a:r>
              <a:rPr lang="zh-TW" altLang="en-US" sz="3600" dirty="0" smtClean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體</a:t>
            </a:r>
            <a:r>
              <a:rPr lang="en-US" altLang="zh-TW" sz="3600" dirty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Ternary Form</a:t>
            </a:r>
            <a:r>
              <a:rPr lang="en-US" altLang="zh-TW" sz="3600" dirty="0" smtClean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?</a:t>
            </a:r>
            <a:endParaRPr lang="zh-HK" altLang="en-US" sz="3600" dirty="0">
              <a:latin typeface="Adobe 繁黑體 Std B" panose="020B0700000000000000" pitchFamily="34" charset="-120"/>
              <a:ea typeface="Adobe 繁黑體 Std B" panose="020B0700000000000000" pitchFamily="34" charset="-120"/>
            </a:endParaRPr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43611" y="1800737"/>
            <a:ext cx="4802580" cy="48025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0869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都會">
  <a:themeElements>
    <a:clrScheme name="都會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F03B5E"/>
      </a:accent1>
      <a:accent2>
        <a:srgbClr val="DC6FEC"/>
      </a:accent2>
      <a:accent3>
        <a:srgbClr val="60B1F2"/>
      </a:accent3>
      <a:accent4>
        <a:srgbClr val="6AD5BB"/>
      </a:accent4>
      <a:accent5>
        <a:srgbClr val="E8AB4E"/>
      </a:accent5>
      <a:accent6>
        <a:srgbClr val="F56447"/>
      </a:accent6>
      <a:hlink>
        <a:srgbClr val="8F8F8F"/>
      </a:hlink>
      <a:folHlink>
        <a:srgbClr val="A5A5A5"/>
      </a:folHlink>
    </a:clrScheme>
    <a:fontScheme name="都會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都會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00000"/>
                <a:lumMod val="110000"/>
              </a:schemeClr>
            </a:gs>
            <a:gs pos="50000">
              <a:schemeClr val="phClr">
                <a:tint val="75000"/>
                <a:satMod val="101000"/>
                <a:lumMod val="105000"/>
              </a:schemeClr>
            </a:gs>
            <a:gs pos="100000">
              <a:schemeClr val="phClr">
                <a:tint val="82000"/>
                <a:satMod val="104000"/>
                <a:lumMod val="105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80000"/>
                <a:satMod val="100000"/>
                <a:lumMod val="99000"/>
              </a:schemeClr>
            </a:gs>
          </a:gsLst>
          <a:lin ang="27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solidFill>
          <a:schemeClr val="phClr">
            <a:shade val="95000"/>
            <a:satMod val="17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etropolitan" id="{4C5440D6-04D2-4954-96CF-F251137069B2}" vid="{33ACF124-275F-44F2-8DE0-0A755069829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110</TotalTime>
  <Words>93</Words>
  <Application>Microsoft Office PowerPoint</Application>
  <PresentationFormat>寬螢幕</PresentationFormat>
  <Paragraphs>21</Paragraphs>
  <Slides>5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5</vt:i4>
      </vt:variant>
    </vt:vector>
  </HeadingPairs>
  <TitlesOfParts>
    <vt:vector size="11" baseType="lpstr">
      <vt:lpstr>Adobe 繁黑體 Std B</vt:lpstr>
      <vt:lpstr>新細明體</vt:lpstr>
      <vt:lpstr>Arial</vt:lpstr>
      <vt:lpstr>Calibri Light</vt:lpstr>
      <vt:lpstr>Wingdings</vt:lpstr>
      <vt:lpstr>都會</vt:lpstr>
      <vt:lpstr>單元六：曲式</vt:lpstr>
      <vt:lpstr>PowerPoint 簡報</vt:lpstr>
      <vt:lpstr>考考你</vt:lpstr>
      <vt:lpstr>曲式結構好似作文分段</vt:lpstr>
      <vt:lpstr>不同的段落，形成不同的曲式</vt:lpstr>
    </vt:vector>
  </TitlesOfParts>
  <Company>Christian Alliance College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Ng Lai Hong</dc:creator>
  <cp:lastModifiedBy>Ng Lai Hong </cp:lastModifiedBy>
  <cp:revision>5</cp:revision>
  <dcterms:created xsi:type="dcterms:W3CDTF">2014-09-23T02:21:17Z</dcterms:created>
  <dcterms:modified xsi:type="dcterms:W3CDTF">2014-09-29T02:20:17Z</dcterms:modified>
</cp:coreProperties>
</file>