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8"/>
  </p:notesMasterIdLst>
  <p:sldIdLst>
    <p:sldId id="256" r:id="rId2"/>
    <p:sldId id="260" r:id="rId3"/>
    <p:sldId id="261" r:id="rId4"/>
    <p:sldId id="265" r:id="rId5"/>
    <p:sldId id="282" r:id="rId6"/>
    <p:sldId id="283" r:id="rId7"/>
    <p:sldId id="287" r:id="rId8"/>
    <p:sldId id="284" r:id="rId9"/>
    <p:sldId id="285" r:id="rId10"/>
    <p:sldId id="286" r:id="rId11"/>
    <p:sldId id="293" r:id="rId12"/>
    <p:sldId id="289" r:id="rId13"/>
    <p:sldId id="291" r:id="rId14"/>
    <p:sldId id="290" r:id="rId15"/>
    <p:sldId id="292" r:id="rId16"/>
    <p:sldId id="288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FF"/>
    <a:srgbClr val="FF9999"/>
    <a:srgbClr val="FF33CC"/>
    <a:srgbClr val="FF66FF"/>
    <a:srgbClr val="993366"/>
    <a:srgbClr val="CC00CC"/>
    <a:srgbClr val="9900CC"/>
    <a:srgbClr val="FF99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6986E-C024-423B-8C95-21607C1FFAAF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F658-F738-466C-A71C-3AE0C614FE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6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6F658-F738-466C-A71C-3AE0C614FE5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567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6F658-F738-466C-A71C-3AE0C614FE5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305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6F658-F738-466C-A71C-3AE0C614FE5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239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6F658-F738-466C-A71C-3AE0C614FE5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5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26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94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51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122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03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389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840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923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95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178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037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89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18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801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090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03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0CB5-DBB2-4D55-A1AA-A917BF32902B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56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ZttzX46VR8" TargetMode="External"/><Relationship Id="rId13" Type="http://schemas.openxmlformats.org/officeDocument/2006/relationships/hyperlink" Target="https://www.youtube.com/watch?v=-V0MjP25mrI" TargetMode="External"/><Relationship Id="rId18" Type="http://schemas.openxmlformats.org/officeDocument/2006/relationships/hyperlink" Target="https://www.youtube.com/watch?v=9ff08bpwdeY" TargetMode="External"/><Relationship Id="rId26" Type="http://schemas.openxmlformats.org/officeDocument/2006/relationships/hyperlink" Target="https://www.youtube.com/watch?v=CpURgXug9vk" TargetMode="External"/><Relationship Id="rId3" Type="http://schemas.openxmlformats.org/officeDocument/2006/relationships/hyperlink" Target="https://www.youtube.com/watch?v=8vzTAOttZec" TargetMode="External"/><Relationship Id="rId21" Type="http://schemas.openxmlformats.org/officeDocument/2006/relationships/hyperlink" Target="https://www.youtube.com/watch?v=hFsWZ-Irmxs" TargetMode="External"/><Relationship Id="rId7" Type="http://schemas.openxmlformats.org/officeDocument/2006/relationships/hyperlink" Target="https://www.youtube.com/watch?v=vdWaVElqRqI" TargetMode="External"/><Relationship Id="rId12" Type="http://schemas.openxmlformats.org/officeDocument/2006/relationships/hyperlink" Target="https://www.youtube.com/watch?v=FHKODkxtYjQ" TargetMode="External"/><Relationship Id="rId17" Type="http://schemas.openxmlformats.org/officeDocument/2006/relationships/hyperlink" Target="https://www.youtube.com/watch?v=-Sf9D2vDdxI" TargetMode="External"/><Relationship Id="rId25" Type="http://schemas.openxmlformats.org/officeDocument/2006/relationships/hyperlink" Target="https://www.youtube.com/watch?v=MrlXbLnqKZU" TargetMode="External"/><Relationship Id="rId2" Type="http://schemas.openxmlformats.org/officeDocument/2006/relationships/hyperlink" Target="https://www.youtube.com/watch?v=Se2zFWkaM7g" TargetMode="External"/><Relationship Id="rId16" Type="http://schemas.openxmlformats.org/officeDocument/2006/relationships/hyperlink" Target="https://www.youtube.com/watch?v=B6ayTmVKIlM" TargetMode="External"/><Relationship Id="rId20" Type="http://schemas.openxmlformats.org/officeDocument/2006/relationships/hyperlink" Target="https://www.youtube.com/watch?v=4Mnnd5I4qtM" TargetMode="External"/><Relationship Id="rId29" Type="http://schemas.openxmlformats.org/officeDocument/2006/relationships/hyperlink" Target="https://www.youtube.com/watch?v=R2BUiErBR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B5Akrwwrvc" TargetMode="External"/><Relationship Id="rId11" Type="http://schemas.openxmlformats.org/officeDocument/2006/relationships/hyperlink" Target="https://www.youtube.com/watch?v=GTzr6GiARdE" TargetMode="External"/><Relationship Id="rId24" Type="http://schemas.openxmlformats.org/officeDocument/2006/relationships/hyperlink" Target="https://www.youtube.com/watch?v=HiTcV9HX6Hw" TargetMode="External"/><Relationship Id="rId5" Type="http://schemas.openxmlformats.org/officeDocument/2006/relationships/hyperlink" Target="https://www.youtube.com/watch?v=xLJNuYgdyjQ" TargetMode="External"/><Relationship Id="rId15" Type="http://schemas.openxmlformats.org/officeDocument/2006/relationships/hyperlink" Target="https://www.youtube.com/watch?v=5fTrPL5b4Lg" TargetMode="External"/><Relationship Id="rId23" Type="http://schemas.openxmlformats.org/officeDocument/2006/relationships/hyperlink" Target="https://www.youtube.com/watch?v=Y81sj5629v4" TargetMode="External"/><Relationship Id="rId28" Type="http://schemas.openxmlformats.org/officeDocument/2006/relationships/hyperlink" Target="https://www.youtube.com/watch?v=EbJhct_HTu8" TargetMode="External"/><Relationship Id="rId10" Type="http://schemas.openxmlformats.org/officeDocument/2006/relationships/hyperlink" Target="https://www.youtube.com/watch?v=tOdKnXYT37Q" TargetMode="External"/><Relationship Id="rId19" Type="http://schemas.openxmlformats.org/officeDocument/2006/relationships/hyperlink" Target="https://www.youtube.com/watch?v=ttaO2-GaxOQ" TargetMode="External"/><Relationship Id="rId4" Type="http://schemas.openxmlformats.org/officeDocument/2006/relationships/hyperlink" Target="https://www.youtube.com/watch?v=7OycJrzHfmc" TargetMode="External"/><Relationship Id="rId9" Type="http://schemas.openxmlformats.org/officeDocument/2006/relationships/hyperlink" Target="https://www.youtube.com/watch?v=bMe3IgKoksg" TargetMode="External"/><Relationship Id="rId14" Type="http://schemas.openxmlformats.org/officeDocument/2006/relationships/hyperlink" Target="https://www.youtube.com/watch?v=LCtLCLRHU3s" TargetMode="External"/><Relationship Id="rId22" Type="http://schemas.openxmlformats.org/officeDocument/2006/relationships/hyperlink" Target="https://www.youtube.com/watch?v=W1a9NrFW4N0" TargetMode="External"/><Relationship Id="rId27" Type="http://schemas.openxmlformats.org/officeDocument/2006/relationships/hyperlink" Target="https://www.youtube.com/watch?v=pSn5JsMRyp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超圓" panose="020F0A09000000000000" pitchFamily="49" charset="-120"/>
                <a:ea typeface="文鼎超圓" panose="020F0A09000000000000" pitchFamily="49" charset="-120"/>
              </a:rPr>
              <a:t>單元二</a:t>
            </a:r>
            <a:r>
              <a:rPr lang="en-US" altLang="zh-TW" dirty="0" smtClean="0">
                <a:latin typeface="文鼎超圓" panose="020F0A09000000000000" pitchFamily="49" charset="-120"/>
                <a:ea typeface="文鼎超圓" panose="020F0A09000000000000" pitchFamily="49" charset="-120"/>
              </a:rPr>
              <a:t/>
            </a:r>
            <a:br>
              <a:rPr lang="en-US" altLang="zh-TW" dirty="0" smtClean="0">
                <a:latin typeface="文鼎超圓" panose="020F0A09000000000000" pitchFamily="49" charset="-120"/>
                <a:ea typeface="文鼎超圓" panose="020F0A09000000000000" pitchFamily="49" charset="-120"/>
              </a:rPr>
            </a:br>
            <a:r>
              <a:rPr lang="zh-TW" altLang="en-US" dirty="0">
                <a:latin typeface="文鼎超圓" panose="020F0A09000000000000" pitchFamily="49" charset="-120"/>
                <a:ea typeface="文鼎超圓" panose="020F0A09000000000000" pitchFamily="49" charset="-120"/>
              </a:rPr>
              <a:t>小</a:t>
            </a:r>
            <a:r>
              <a:rPr lang="zh-TW" altLang="en-US" dirty="0" smtClean="0">
                <a:latin typeface="文鼎超圓" panose="020F0A09000000000000" pitchFamily="49" charset="-120"/>
                <a:ea typeface="文鼎超圓" panose="020F0A09000000000000" pitchFamily="49" charset="-120"/>
              </a:rPr>
              <a:t>調音階</a:t>
            </a:r>
            <a:endParaRPr lang="zh-HK" altLang="en-US" dirty="0">
              <a:latin typeface="文鼎超圓" panose="020F0A09000000000000" pitchFamily="49" charset="-120"/>
              <a:ea typeface="文鼎超圓" panose="020F0A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98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881163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80619" y="235397"/>
            <a:ext cx="871081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Ｃ小調 </a:t>
            </a:r>
            <a:r>
              <a:rPr lang="en-US" altLang="zh-TW" sz="4000" dirty="0" smtClean="0"/>
              <a:t>[</a:t>
            </a:r>
            <a:r>
              <a:rPr lang="zh-TW" altLang="en-US" sz="4000" dirty="0" smtClean="0"/>
              <a:t>Ｃ </a:t>
            </a:r>
            <a:r>
              <a:rPr lang="en-US" altLang="zh-TW" sz="4000" dirty="0" smtClean="0"/>
              <a:t>Minor](C Melodic Minor)</a:t>
            </a:r>
            <a:endParaRPr lang="zh-HK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40124" y="2990185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909" y="298784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Ｄ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t,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5415" y="1811951"/>
            <a:ext cx="569170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Ｅ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>
                <a:solidFill>
                  <a:srgbClr val="FF0000"/>
                </a:solidFill>
              </a:rPr>
              <a:t>d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8320" y="298784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Ｇ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m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7990" y="2994578"/>
            <a:ext cx="543829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Ａ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fi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67630" y="2987837"/>
            <a:ext cx="571352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</a:t>
            </a:r>
            <a:endParaRPr lang="en-US" altLang="zh-TW" dirty="0" smtClean="0"/>
          </a:p>
          <a:p>
            <a:pPr algn="ctr"/>
            <a:r>
              <a:rPr lang="en-US" altLang="zh-HK" sz="2400" dirty="0" err="1" smtClean="0">
                <a:solidFill>
                  <a:srgbClr val="FF0000"/>
                </a:solidFill>
              </a:rPr>
              <a:t>si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8425" y="2987838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8281" y="2994578"/>
            <a:ext cx="51819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Ｆ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r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89452" y="1823851"/>
            <a:ext cx="543829" cy="1069145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Ａ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f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48665" y="1811951"/>
            <a:ext cx="571352" cy="1069145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</a:t>
            </a:r>
            <a:endParaRPr lang="en-US" altLang="zh-TW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s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0" y="4289233"/>
            <a:ext cx="9160671" cy="1175694"/>
            <a:chOff x="0" y="4360984"/>
            <a:chExt cx="9160671" cy="1175694"/>
          </a:xfrm>
        </p:grpSpPr>
        <p:grpSp>
          <p:nvGrpSpPr>
            <p:cNvPr id="36" name="群組 35"/>
            <p:cNvGrpSpPr/>
            <p:nvPr/>
          </p:nvGrpSpPr>
          <p:grpSpPr>
            <a:xfrm>
              <a:off x="0" y="4360984"/>
              <a:ext cx="9160671" cy="1175694"/>
              <a:chOff x="-1" y="4926036"/>
              <a:chExt cx="9160671" cy="1657644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6" t="6155" r="32592" b="86051"/>
              <a:stretch/>
            </p:blipFill>
            <p:spPr>
              <a:xfrm>
                <a:off x="-1" y="4926036"/>
                <a:ext cx="9160671" cy="1657644"/>
              </a:xfrm>
              <a:prstGeom prst="rect">
                <a:avLst/>
              </a:prstGeom>
            </p:spPr>
          </p:pic>
          <p:grpSp>
            <p:nvGrpSpPr>
              <p:cNvPr id="33" name="群組 32"/>
              <p:cNvGrpSpPr/>
              <p:nvPr/>
            </p:nvGrpSpPr>
            <p:grpSpPr>
              <a:xfrm>
                <a:off x="1423587" y="5631870"/>
                <a:ext cx="7006484" cy="701976"/>
                <a:chOff x="1423587" y="5631870"/>
                <a:chExt cx="7006484" cy="701976"/>
              </a:xfrm>
            </p:grpSpPr>
            <p:sp>
              <p:nvSpPr>
                <p:cNvPr id="24" name="橢圓 23"/>
                <p:cNvSpPr/>
                <p:nvPr/>
              </p:nvSpPr>
              <p:spPr>
                <a:xfrm>
                  <a:off x="2360486" y="6101730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" name="橢圓 24"/>
                <p:cNvSpPr/>
                <p:nvPr/>
              </p:nvSpPr>
              <p:spPr>
                <a:xfrm>
                  <a:off x="3297385" y="6025298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" name="橢圓 25"/>
                <p:cNvSpPr/>
                <p:nvPr/>
              </p:nvSpPr>
              <p:spPr>
                <a:xfrm>
                  <a:off x="4267984" y="5937138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7" name="橢圓 26"/>
                <p:cNvSpPr/>
                <p:nvPr/>
              </p:nvSpPr>
              <p:spPr>
                <a:xfrm>
                  <a:off x="5232451" y="5859766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8" name="橢圓 27"/>
                <p:cNvSpPr/>
                <p:nvPr/>
              </p:nvSpPr>
              <p:spPr>
                <a:xfrm>
                  <a:off x="6234207" y="5782394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9" name="橢圓 28"/>
                <p:cNvSpPr/>
                <p:nvPr/>
              </p:nvSpPr>
              <p:spPr>
                <a:xfrm>
                  <a:off x="7227317" y="5704548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30" name="橢圓 29"/>
                <p:cNvSpPr/>
                <p:nvPr/>
              </p:nvSpPr>
              <p:spPr>
                <a:xfrm>
                  <a:off x="8159073" y="5631870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32" name="橢圓 31"/>
                <p:cNvSpPr/>
                <p:nvPr/>
              </p:nvSpPr>
              <p:spPr>
                <a:xfrm>
                  <a:off x="1423587" y="6179102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sp>
          <p:nvSpPr>
            <p:cNvPr id="34" name="文字方塊 33"/>
            <p:cNvSpPr txBox="1"/>
            <p:nvPr/>
          </p:nvSpPr>
          <p:spPr>
            <a:xfrm>
              <a:off x="1410000" y="4413464"/>
              <a:ext cx="7082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</a:t>
              </a:r>
              <a:r>
                <a:rPr lang="zh-TW" altLang="en-US" dirty="0" smtClean="0"/>
                <a:t>            </a:t>
              </a:r>
              <a:r>
                <a:rPr lang="en-US" altLang="zh-TW" dirty="0" smtClean="0"/>
                <a:t>D</a:t>
              </a:r>
              <a:r>
                <a:rPr lang="zh-TW" altLang="en-US" dirty="0" smtClean="0"/>
                <a:t>           </a:t>
              </a:r>
              <a:r>
                <a:rPr lang="en-US" altLang="zh-TW" dirty="0" err="1" smtClean="0"/>
                <a:t>Eb</a:t>
              </a:r>
              <a:r>
                <a:rPr lang="zh-TW" altLang="en-US" dirty="0" smtClean="0"/>
                <a:t>           </a:t>
              </a:r>
              <a:r>
                <a:rPr lang="en-US" altLang="zh-TW" dirty="0" smtClean="0"/>
                <a:t>F            G            A       	    B            C</a:t>
              </a:r>
              <a:endParaRPr lang="zh-HK" altLang="en-US" dirty="0"/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t="30673" r="77052"/>
            <a:stretch/>
          </p:blipFill>
          <p:spPr>
            <a:xfrm>
              <a:off x="3074098" y="4905517"/>
              <a:ext cx="223288" cy="436234"/>
            </a:xfrm>
            <a:prstGeom prst="rect">
              <a:avLst/>
            </a:prstGeom>
          </p:spPr>
        </p:pic>
        <p:cxnSp>
          <p:nvCxnSpPr>
            <p:cNvPr id="15" name="直線接點 14"/>
            <p:cNvCxnSpPr/>
            <p:nvPr/>
          </p:nvCxnSpPr>
          <p:spPr>
            <a:xfrm>
              <a:off x="1325455" y="5299410"/>
              <a:ext cx="4734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群組 63"/>
          <p:cNvGrpSpPr/>
          <p:nvPr/>
        </p:nvGrpSpPr>
        <p:grpSpPr>
          <a:xfrm>
            <a:off x="0" y="5419691"/>
            <a:ext cx="9160671" cy="1251256"/>
            <a:chOff x="0" y="5531711"/>
            <a:chExt cx="9160671" cy="1251256"/>
          </a:xfrm>
        </p:grpSpPr>
        <p:grpSp>
          <p:nvGrpSpPr>
            <p:cNvPr id="39" name="群組 38"/>
            <p:cNvGrpSpPr/>
            <p:nvPr/>
          </p:nvGrpSpPr>
          <p:grpSpPr>
            <a:xfrm>
              <a:off x="0" y="5531711"/>
              <a:ext cx="9160671" cy="1251256"/>
              <a:chOff x="-1" y="4926036"/>
              <a:chExt cx="9160671" cy="1657644"/>
            </a:xfrm>
          </p:grpSpPr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6" t="6155" r="32592" b="86051"/>
              <a:stretch/>
            </p:blipFill>
            <p:spPr>
              <a:xfrm>
                <a:off x="-1" y="4926036"/>
                <a:ext cx="9160671" cy="1657644"/>
              </a:xfrm>
              <a:prstGeom prst="rect">
                <a:avLst/>
              </a:prstGeom>
            </p:spPr>
          </p:pic>
          <p:grpSp>
            <p:nvGrpSpPr>
              <p:cNvPr id="41" name="群組 40"/>
              <p:cNvGrpSpPr/>
              <p:nvPr/>
            </p:nvGrpSpPr>
            <p:grpSpPr>
              <a:xfrm>
                <a:off x="1423587" y="5650197"/>
                <a:ext cx="7142850" cy="700144"/>
                <a:chOff x="1423587" y="5650197"/>
                <a:chExt cx="7142850" cy="700144"/>
              </a:xfrm>
            </p:grpSpPr>
            <p:sp>
              <p:nvSpPr>
                <p:cNvPr id="42" name="橢圓 41"/>
                <p:cNvSpPr/>
                <p:nvPr/>
              </p:nvSpPr>
              <p:spPr>
                <a:xfrm>
                  <a:off x="2377384" y="5737136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3" name="橢圓 42"/>
                <p:cNvSpPr/>
                <p:nvPr/>
              </p:nvSpPr>
              <p:spPr>
                <a:xfrm>
                  <a:off x="3297385" y="5797445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4" name="橢圓 43"/>
                <p:cNvSpPr/>
                <p:nvPr/>
              </p:nvSpPr>
              <p:spPr>
                <a:xfrm>
                  <a:off x="4280863" y="5869812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5" name="橢圓 44"/>
                <p:cNvSpPr/>
                <p:nvPr/>
              </p:nvSpPr>
              <p:spPr>
                <a:xfrm>
                  <a:off x="5258209" y="5963482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6" name="橢圓 45"/>
                <p:cNvSpPr/>
                <p:nvPr/>
              </p:nvSpPr>
              <p:spPr>
                <a:xfrm>
                  <a:off x="6296488" y="6021714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7" name="橢圓 46"/>
                <p:cNvSpPr/>
                <p:nvPr/>
              </p:nvSpPr>
              <p:spPr>
                <a:xfrm>
                  <a:off x="7294524" y="6104908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8" name="橢圓 47"/>
                <p:cNvSpPr/>
                <p:nvPr/>
              </p:nvSpPr>
              <p:spPr>
                <a:xfrm>
                  <a:off x="8295439" y="6195597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49" name="橢圓 48"/>
                <p:cNvSpPr/>
                <p:nvPr/>
              </p:nvSpPr>
              <p:spPr>
                <a:xfrm>
                  <a:off x="1423587" y="5650197"/>
                  <a:ext cx="270998" cy="154744"/>
                </a:xfrm>
                <a:prstGeom prst="ellipse">
                  <a:avLst/>
                </a:prstGeom>
                <a:solidFill>
                  <a:schemeClr val="lt1">
                    <a:alpha val="0"/>
                  </a:schemeClr>
                </a:solidFill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cxnSp>
          <p:nvCxnSpPr>
            <p:cNvPr id="50" name="直線接點 49"/>
            <p:cNvCxnSpPr/>
            <p:nvPr/>
          </p:nvCxnSpPr>
          <p:spPr>
            <a:xfrm>
              <a:off x="8183025" y="6548430"/>
              <a:ext cx="4734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1410000" y="5632665"/>
              <a:ext cx="7156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C</a:t>
              </a:r>
              <a:r>
                <a:rPr lang="zh-TW" altLang="en-US" dirty="0" smtClean="0"/>
                <a:t>            </a:t>
              </a:r>
              <a:r>
                <a:rPr lang="en-US" altLang="zh-TW" dirty="0" smtClean="0"/>
                <a:t>Bb</a:t>
              </a:r>
              <a:r>
                <a:rPr lang="zh-TW" altLang="en-US" dirty="0" smtClean="0"/>
                <a:t>         </a:t>
              </a:r>
              <a:r>
                <a:rPr lang="en-US" altLang="zh-TW" dirty="0" err="1" smtClean="0"/>
                <a:t>Ab</a:t>
              </a:r>
              <a:r>
                <a:rPr lang="zh-TW" altLang="en-US" dirty="0" smtClean="0"/>
                <a:t>           </a:t>
              </a:r>
              <a:r>
                <a:rPr lang="en-US" altLang="zh-TW" dirty="0"/>
                <a:t>G</a:t>
              </a:r>
              <a:r>
                <a:rPr lang="en-US" altLang="zh-TW" dirty="0" smtClean="0"/>
                <a:t>            F             </a:t>
              </a:r>
              <a:r>
                <a:rPr lang="en-US" altLang="zh-TW" dirty="0" err="1" smtClean="0"/>
                <a:t>Eb</a:t>
              </a:r>
              <a:r>
                <a:rPr lang="en-US" altLang="zh-TW" dirty="0" smtClean="0"/>
                <a:t>      	     D            C</a:t>
              </a:r>
              <a:endParaRPr lang="zh-HK" altLang="en-US" dirty="0"/>
            </a:p>
          </p:txBody>
        </p:sp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t="30673" r="77052"/>
            <a:stretch/>
          </p:blipFill>
          <p:spPr>
            <a:xfrm>
              <a:off x="2142075" y="5919258"/>
              <a:ext cx="223288" cy="436234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t="30673" r="77052"/>
            <a:stretch/>
          </p:blipFill>
          <p:spPr>
            <a:xfrm>
              <a:off x="3038078" y="5958490"/>
              <a:ext cx="223288" cy="436234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" t="30673" r="77052"/>
            <a:stretch/>
          </p:blipFill>
          <p:spPr>
            <a:xfrm>
              <a:off x="6041124" y="6113850"/>
              <a:ext cx="223288" cy="436234"/>
            </a:xfrm>
            <a:prstGeom prst="rect">
              <a:avLst/>
            </a:prstGeom>
          </p:spPr>
        </p:pic>
      </p:grpSp>
      <p:cxnSp>
        <p:nvCxnSpPr>
          <p:cNvPr id="16" name="直線單箭頭接點 15"/>
          <p:cNvCxnSpPr/>
          <p:nvPr/>
        </p:nvCxnSpPr>
        <p:spPr>
          <a:xfrm>
            <a:off x="3438304" y="3924885"/>
            <a:ext cx="10586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肘形接點 22"/>
          <p:cNvCxnSpPr/>
          <p:nvPr/>
        </p:nvCxnSpPr>
        <p:spPr>
          <a:xfrm rot="10800000">
            <a:off x="3169646" y="2780266"/>
            <a:ext cx="1701926" cy="327937"/>
          </a:xfrm>
          <a:prstGeom prst="bentConnector3">
            <a:avLst>
              <a:gd name="adj1" fmla="val 1360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小調</a:t>
            </a:r>
            <a:r>
              <a:rPr lang="en-US" altLang="zh-TW" b="1" dirty="0" smtClean="0">
                <a:solidFill>
                  <a:srgbClr val="002060"/>
                </a:solidFill>
              </a:rPr>
              <a:t>minor</a:t>
            </a:r>
            <a:r>
              <a:rPr lang="zh-TW" altLang="en-US" b="1" dirty="0" smtClean="0">
                <a:solidFill>
                  <a:srgbClr val="002060"/>
                </a:solidFill>
              </a:rPr>
              <a:t>的唱名和主音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270000"/>
            <a:ext cx="7607122" cy="4697410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 smtClean="0"/>
              <a:t>Minor</a:t>
            </a:r>
            <a:r>
              <a:rPr lang="zh-TW" altLang="en-US" sz="2800" dirty="0" smtClean="0"/>
              <a:t>主音是</a:t>
            </a:r>
            <a:r>
              <a:rPr lang="zh-TW" altLang="en-US" sz="2800" smtClean="0"/>
              <a:t>「ｌ」</a:t>
            </a:r>
            <a:endParaRPr lang="en-US" altLang="zh-TW" sz="2800" dirty="0" smtClean="0"/>
          </a:p>
          <a:p>
            <a:endParaRPr lang="en-US" altLang="zh-HK" sz="2800" dirty="0"/>
          </a:p>
          <a:p>
            <a:pPr marL="0" indent="0">
              <a:buNone/>
            </a:pPr>
            <a:r>
              <a:rPr lang="zh-TW" altLang="en-US" sz="2800" dirty="0" smtClean="0"/>
              <a:t>即是</a:t>
            </a:r>
            <a:r>
              <a:rPr lang="zh-TW" altLang="en-US" sz="2800" dirty="0" smtClean="0">
                <a:sym typeface="Wingdings" panose="05000000000000000000" pitchFamily="2" charset="2"/>
              </a:rPr>
              <a:t>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１　２　３　４　５　６　７　８</a:t>
            </a:r>
            <a:endParaRPr lang="en-US" altLang="zh-TW" sz="28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ym typeface="Wingdings" panose="05000000000000000000" pitchFamily="2" charset="2"/>
              </a:rPr>
              <a:t>Ｃ　Ｄ　Ｅ　Ｆ　Ｇ　Ａ　Ｂ　Ｃ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(d</a:t>
            </a:r>
            <a:r>
              <a:rPr lang="zh-TW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　ｒ　ｍ　ｆ　ｓ　ｌ　ｔ　ｄ</a:t>
            </a: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’)</a:t>
            </a: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ym typeface="Wingdings" panose="05000000000000000000" pitchFamily="2" charset="2"/>
              </a:rPr>
              <a:t>Ｃ　Ｄ　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Ｅｂ</a:t>
            </a:r>
            <a:r>
              <a:rPr lang="zh-TW" altLang="en-US" sz="2800" dirty="0" smtClean="0">
                <a:sym typeface="Wingdings" panose="05000000000000000000" pitchFamily="2" charset="2"/>
              </a:rPr>
              <a:t>Ｆ　Ｇ　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Ａｂ</a:t>
            </a:r>
            <a:r>
              <a:rPr lang="zh-TW" altLang="en-US" sz="2800" dirty="0" smtClean="0">
                <a:sym typeface="Wingdings" panose="05000000000000000000" pitchFamily="2" charset="2"/>
              </a:rPr>
              <a:t>Ｂ　Ｃ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(l,</a:t>
            </a:r>
            <a:r>
              <a:rPr lang="zh-TW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　</a:t>
            </a: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t,</a:t>
            </a:r>
            <a:r>
              <a:rPr lang="zh-TW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　ｄ　ｒ　ｍ　ｆ　 </a:t>
            </a:r>
            <a:r>
              <a:rPr lang="en-US" altLang="zh-TW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si</a:t>
            </a:r>
            <a:r>
              <a:rPr lang="zh-TW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　ｌ</a:t>
            </a: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zh-TW" altLang="en-US" sz="2800" dirty="0" smtClean="0">
                <a:sym typeface="Wingdings" panose="05000000000000000000" pitchFamily="2" charset="2"/>
              </a:rPr>
              <a:t>　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1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908105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436098" y="323557"/>
            <a:ext cx="405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00B050"/>
                </a:solidFill>
              </a:rPr>
              <a:t>G</a:t>
            </a:r>
            <a:r>
              <a:rPr lang="zh-TW" altLang="en-US" sz="4000" dirty="0" smtClean="0">
                <a:solidFill>
                  <a:srgbClr val="00B050"/>
                </a:solidFill>
              </a:rPr>
              <a:t>大調      </a:t>
            </a:r>
            <a:r>
              <a:rPr lang="en-US" altLang="zh-TW" sz="4000" dirty="0" smtClean="0">
                <a:solidFill>
                  <a:srgbClr val="00B050"/>
                </a:solidFill>
              </a:rPr>
              <a:t>[G</a:t>
            </a:r>
            <a:r>
              <a:rPr lang="zh-TW" altLang="en-US" sz="4000" dirty="0" smtClean="0">
                <a:solidFill>
                  <a:srgbClr val="00B050"/>
                </a:solidFill>
              </a:rPr>
              <a:t> </a:t>
            </a:r>
            <a:r>
              <a:rPr lang="en-US" altLang="zh-TW" sz="4000" dirty="0" smtClean="0">
                <a:solidFill>
                  <a:srgbClr val="00B050"/>
                </a:solidFill>
              </a:rPr>
              <a:t>MAJOR]</a:t>
            </a:r>
          </a:p>
        </p:txBody>
      </p:sp>
      <p:sp>
        <p:nvSpPr>
          <p:cNvPr id="6" name="矩形 5"/>
          <p:cNvSpPr/>
          <p:nvPr/>
        </p:nvSpPr>
        <p:spPr>
          <a:xfrm>
            <a:off x="2750386" y="4037427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d</a:t>
            </a:r>
            <a:endParaRPr lang="zh-HK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07171" y="4035084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en-US" altLang="zh-TW" sz="2400" dirty="0" smtClean="0"/>
          </a:p>
          <a:p>
            <a:pPr algn="ctr"/>
            <a:r>
              <a:rPr lang="en-US" altLang="zh-HK" sz="2400" dirty="0"/>
              <a:t>r</a:t>
            </a:r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055848" y="4035083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B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m</a:t>
            </a:r>
            <a:endParaRPr lang="zh-HK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328582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s</a:t>
            </a:r>
            <a:endParaRPr lang="zh-HK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949854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</a:t>
            </a:r>
          </a:p>
          <a:p>
            <a:pPr algn="ctr"/>
            <a:r>
              <a:rPr lang="en-US" altLang="zh-HK" sz="2400" dirty="0" smtClean="0"/>
              <a:t>l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709894" y="2850225"/>
            <a:ext cx="548794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F#</a:t>
            </a:r>
          </a:p>
          <a:p>
            <a:pPr algn="ctr"/>
            <a:r>
              <a:rPr lang="en-US" altLang="zh-HK" sz="2400" dirty="0" smtClean="0"/>
              <a:t>t</a:t>
            </a:r>
            <a:endParaRPr lang="zh-HK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7258687" y="403508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G</a:t>
            </a:r>
          </a:p>
          <a:p>
            <a:pPr algn="ctr"/>
            <a:r>
              <a:rPr lang="en-US" altLang="zh-HK" sz="2400" dirty="0" smtClean="0"/>
              <a:t>d’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684787" y="4035079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</a:t>
            </a:r>
          </a:p>
          <a:p>
            <a:pPr algn="ctr"/>
            <a:r>
              <a:rPr lang="en-US" altLang="zh-HK" sz="2400" dirty="0" smtClean="0"/>
              <a:t>f</a:t>
            </a:r>
            <a:endParaRPr lang="zh-HK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3031025" y="5275385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02494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4109" y="5275678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7932" y="527749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半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89458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47589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92459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半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4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908105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436098" y="323557"/>
            <a:ext cx="4685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</a:rPr>
              <a:t>G</a:t>
            </a:r>
            <a:r>
              <a:rPr lang="zh-TW" altLang="en-US" sz="4000" dirty="0">
                <a:solidFill>
                  <a:srgbClr val="00B050"/>
                </a:solidFill>
              </a:rPr>
              <a:t>小</a:t>
            </a:r>
            <a:r>
              <a:rPr lang="zh-TW" altLang="en-US" sz="4000" dirty="0" smtClean="0">
                <a:solidFill>
                  <a:srgbClr val="00B050"/>
                </a:solidFill>
              </a:rPr>
              <a:t>調      </a:t>
            </a:r>
            <a:r>
              <a:rPr lang="en-US" altLang="zh-TW" sz="4000" dirty="0" smtClean="0">
                <a:solidFill>
                  <a:srgbClr val="00B050"/>
                </a:solidFill>
              </a:rPr>
              <a:t>[G</a:t>
            </a:r>
            <a:r>
              <a:rPr lang="zh-TW" altLang="en-US" sz="4000" dirty="0" smtClean="0">
                <a:solidFill>
                  <a:srgbClr val="00B050"/>
                </a:solidFill>
              </a:rPr>
              <a:t> </a:t>
            </a:r>
            <a:r>
              <a:rPr lang="en-US" altLang="zh-TW" sz="4000" dirty="0" smtClean="0">
                <a:solidFill>
                  <a:srgbClr val="00B050"/>
                </a:solidFill>
              </a:rPr>
              <a:t>minor]</a:t>
            </a:r>
          </a:p>
        </p:txBody>
      </p:sp>
      <p:sp>
        <p:nvSpPr>
          <p:cNvPr id="6" name="矩形 5"/>
          <p:cNvSpPr/>
          <p:nvPr/>
        </p:nvSpPr>
        <p:spPr>
          <a:xfrm>
            <a:off x="2750386" y="4037427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407171" y="4035084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721033" y="2850223"/>
            <a:ext cx="546014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Bb</a:t>
            </a:r>
          </a:p>
          <a:p>
            <a:pPr algn="ctr"/>
            <a:endParaRPr lang="zh-HK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328582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650897" y="2850223"/>
            <a:ext cx="521466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Eb</a:t>
            </a:r>
            <a:endParaRPr lang="en-US" altLang="zh-TW" sz="2400" dirty="0" smtClean="0"/>
          </a:p>
          <a:p>
            <a:pPr algn="ctr"/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709894" y="2850225"/>
            <a:ext cx="548794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F#</a:t>
            </a:r>
          </a:p>
          <a:p>
            <a:pPr algn="ctr"/>
            <a:endParaRPr lang="zh-HK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7258687" y="403508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G</a:t>
            </a:r>
          </a:p>
          <a:p>
            <a:pPr algn="ctr"/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684787" y="4035079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</a:t>
            </a:r>
          </a:p>
          <a:p>
            <a:pPr algn="ctr"/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96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908105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436098" y="323557"/>
            <a:ext cx="3901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 smtClean="0">
                <a:solidFill>
                  <a:srgbClr val="00B050"/>
                </a:solidFill>
              </a:rPr>
              <a:t>F</a:t>
            </a:r>
            <a:r>
              <a:rPr lang="zh-TW" altLang="en-US" sz="4000" dirty="0" smtClean="0">
                <a:solidFill>
                  <a:srgbClr val="00B050"/>
                </a:solidFill>
              </a:rPr>
              <a:t>大調      </a:t>
            </a:r>
            <a:r>
              <a:rPr lang="en-US" altLang="zh-TW" sz="4000" dirty="0" smtClean="0">
                <a:solidFill>
                  <a:srgbClr val="00B050"/>
                </a:solidFill>
              </a:rPr>
              <a:t>[F</a:t>
            </a:r>
            <a:r>
              <a:rPr lang="zh-TW" altLang="en-US" sz="4000" dirty="0" smtClean="0">
                <a:solidFill>
                  <a:srgbClr val="00B050"/>
                </a:solidFill>
              </a:rPr>
              <a:t> </a:t>
            </a:r>
            <a:r>
              <a:rPr lang="en-US" altLang="zh-TW" sz="4000" dirty="0" smtClean="0">
                <a:solidFill>
                  <a:srgbClr val="00B050"/>
                </a:solidFill>
              </a:rPr>
              <a:t>MAJOR]</a:t>
            </a:r>
          </a:p>
          <a:p>
            <a:endParaRPr lang="zh-HK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6442" y="4037427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</a:t>
            </a:r>
          </a:p>
          <a:p>
            <a:pPr algn="ctr"/>
            <a:r>
              <a:rPr lang="en-US" altLang="zh-HK" sz="2400" dirty="0" smtClean="0"/>
              <a:t>d</a:t>
            </a:r>
            <a:endParaRPr lang="zh-HK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763227" y="4035084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G</a:t>
            </a:r>
          </a:p>
          <a:p>
            <a:pPr algn="ctr"/>
            <a:r>
              <a:rPr lang="en-US" altLang="zh-HK" sz="2400" dirty="0"/>
              <a:t>r</a:t>
            </a:r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411904" y="4035083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m</a:t>
            </a:r>
            <a:endParaRPr lang="zh-HK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684638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s</a:t>
            </a:r>
            <a:endParaRPr lang="zh-HK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305910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D</a:t>
            </a:r>
          </a:p>
          <a:p>
            <a:pPr algn="ctr"/>
            <a:r>
              <a:rPr lang="en-US" altLang="zh-HK" sz="2400" dirty="0" smtClean="0"/>
              <a:t>l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5963187" y="4035081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</a:t>
            </a:r>
          </a:p>
          <a:p>
            <a:pPr algn="ctr"/>
            <a:r>
              <a:rPr lang="en-US" altLang="zh-HK" sz="2400" dirty="0" smtClean="0"/>
              <a:t>t</a:t>
            </a:r>
            <a:endParaRPr lang="zh-HK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614743" y="403508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</a:t>
            </a:r>
          </a:p>
          <a:p>
            <a:pPr algn="ctr"/>
            <a:r>
              <a:rPr lang="en-US" altLang="zh-HK" sz="2400" dirty="0" smtClean="0"/>
              <a:t>d’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763595" y="2833464"/>
            <a:ext cx="51819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Bb</a:t>
            </a:r>
          </a:p>
          <a:p>
            <a:pPr algn="ctr"/>
            <a:r>
              <a:rPr lang="en-US" altLang="zh-HK" sz="2400" dirty="0" smtClean="0"/>
              <a:t>f</a:t>
            </a:r>
            <a:endParaRPr lang="zh-HK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387081" y="5275385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8550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30019" y="5276557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半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01488" y="5276556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45514" y="5275384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6983" y="5275383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全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07666" y="5291795"/>
            <a:ext cx="480940" cy="506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文鼎板刻ＰＯＰ體E" panose="040B0900000000000000" pitchFamily="82" charset="-120"/>
                <a:ea typeface="文鼎板刻ＰＯＰ體E" panose="040B0900000000000000" pitchFamily="82" charset="-120"/>
              </a:rPr>
              <a:t>半</a:t>
            </a:r>
            <a:endParaRPr lang="zh-HK" altLang="en-US" dirty="0">
              <a:latin typeface="文鼎板刻ＰＯＰ體E" panose="040B0900000000000000" pitchFamily="82" charset="-120"/>
              <a:ea typeface="文鼎板刻ＰＯＰ體E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7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908105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436098" y="323557"/>
            <a:ext cx="4532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 smtClean="0">
                <a:solidFill>
                  <a:srgbClr val="00B050"/>
                </a:solidFill>
              </a:rPr>
              <a:t>F</a:t>
            </a:r>
            <a:r>
              <a:rPr lang="zh-TW" altLang="en-US" sz="4000" dirty="0">
                <a:solidFill>
                  <a:srgbClr val="00B050"/>
                </a:solidFill>
              </a:rPr>
              <a:t>小</a:t>
            </a:r>
            <a:r>
              <a:rPr lang="zh-TW" altLang="en-US" sz="4000" dirty="0" smtClean="0">
                <a:solidFill>
                  <a:srgbClr val="00B050"/>
                </a:solidFill>
              </a:rPr>
              <a:t>調      </a:t>
            </a:r>
            <a:r>
              <a:rPr lang="en-US" altLang="zh-TW" sz="4000" dirty="0" smtClean="0">
                <a:solidFill>
                  <a:srgbClr val="00B050"/>
                </a:solidFill>
              </a:rPr>
              <a:t>[F</a:t>
            </a:r>
            <a:r>
              <a:rPr lang="zh-TW" altLang="en-US" sz="4000" dirty="0" smtClean="0">
                <a:solidFill>
                  <a:srgbClr val="00B050"/>
                </a:solidFill>
              </a:rPr>
              <a:t> </a:t>
            </a:r>
            <a:r>
              <a:rPr lang="en-US" altLang="zh-TW" sz="4000" dirty="0" smtClean="0">
                <a:solidFill>
                  <a:srgbClr val="00B050"/>
                </a:solidFill>
              </a:rPr>
              <a:t>minor]</a:t>
            </a:r>
          </a:p>
          <a:p>
            <a:endParaRPr lang="zh-HK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6442" y="4037427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</a:t>
            </a:r>
          </a:p>
        </p:txBody>
      </p:sp>
      <p:sp>
        <p:nvSpPr>
          <p:cNvPr id="7" name="矩形 6"/>
          <p:cNvSpPr/>
          <p:nvPr/>
        </p:nvSpPr>
        <p:spPr>
          <a:xfrm>
            <a:off x="2763227" y="4035084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G</a:t>
            </a:r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972498" y="2833463"/>
            <a:ext cx="56458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Ab</a:t>
            </a:r>
            <a:endParaRPr lang="en-US" altLang="zh-TW" sz="2400" dirty="0" smtClean="0"/>
          </a:p>
        </p:txBody>
      </p:sp>
      <p:sp>
        <p:nvSpPr>
          <p:cNvPr id="9" name="矩形 8"/>
          <p:cNvSpPr/>
          <p:nvPr/>
        </p:nvSpPr>
        <p:spPr>
          <a:xfrm>
            <a:off x="4684638" y="403508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</a:t>
            </a:r>
          </a:p>
        </p:txBody>
      </p:sp>
      <p:sp>
        <p:nvSpPr>
          <p:cNvPr id="10" name="矩形 9"/>
          <p:cNvSpPr/>
          <p:nvPr/>
        </p:nvSpPr>
        <p:spPr>
          <a:xfrm>
            <a:off x="4791084" y="2850335"/>
            <a:ext cx="574469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Db</a:t>
            </a:r>
            <a:endParaRPr lang="en-US" altLang="zh-TW" sz="2400" dirty="0" smtClean="0"/>
          </a:p>
        </p:txBody>
      </p:sp>
      <p:sp>
        <p:nvSpPr>
          <p:cNvPr id="11" name="矩形 10"/>
          <p:cNvSpPr/>
          <p:nvPr/>
        </p:nvSpPr>
        <p:spPr>
          <a:xfrm>
            <a:off x="5963187" y="4035081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</a:t>
            </a:r>
          </a:p>
        </p:txBody>
      </p:sp>
      <p:sp>
        <p:nvSpPr>
          <p:cNvPr id="12" name="矩形 11"/>
          <p:cNvSpPr/>
          <p:nvPr/>
        </p:nvSpPr>
        <p:spPr>
          <a:xfrm>
            <a:off x="6614743" y="403508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</a:t>
            </a:r>
          </a:p>
        </p:txBody>
      </p:sp>
      <p:sp>
        <p:nvSpPr>
          <p:cNvPr id="13" name="矩形 12"/>
          <p:cNvSpPr/>
          <p:nvPr/>
        </p:nvSpPr>
        <p:spPr>
          <a:xfrm>
            <a:off x="3763595" y="2833464"/>
            <a:ext cx="574469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28112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3" cy="729803"/>
          </a:xfrm>
        </p:spPr>
        <p:txBody>
          <a:bodyPr>
            <a:normAutofit/>
          </a:bodyPr>
          <a:lstStyle/>
          <a:p>
            <a:r>
              <a:rPr lang="zh-TW" altLang="zh-HK" dirty="0"/>
              <a:t>小調流行</a:t>
            </a:r>
            <a:r>
              <a:rPr lang="zh-TW" altLang="zh-HK" dirty="0" smtClean="0"/>
              <a:t>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731" y="1236372"/>
            <a:ext cx="4250028" cy="537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王力宏－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"/>
              </a:rPr>
              <a:t>梅花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"/>
              </a:rPr>
              <a:t>邊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3"/>
              </a:rPr>
              <a:t>竹林深處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4"/>
              </a:rPr>
              <a:t>蓋世英雄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莫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文蔚－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5"/>
              </a:rPr>
              <a:t>如果你是李白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6"/>
              </a:rPr>
              <a:t>忽然東風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		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7"/>
              </a:rPr>
              <a:t>一朵金花</a:t>
            </a: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7"/>
              </a:rPr>
              <a:t> 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信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樂團－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8"/>
              </a:rPr>
              <a:t>千年之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8"/>
              </a:rPr>
              <a:t>戀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9"/>
              </a:rPr>
              <a:t>離歌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0"/>
              </a:rPr>
              <a:t>馬車夫之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0"/>
              </a:rPr>
              <a:t>戀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	</a:t>
            </a: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	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1"/>
              </a:rPr>
              <a:t>桂花巷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陶　喆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2"/>
              </a:rPr>
              <a:t>夜來香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3"/>
              </a:rPr>
              <a:t>討厭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3"/>
              </a:rPr>
              <a:t>紅樓夢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	</a:t>
            </a:r>
            <a:r>
              <a:rPr lang="en-US" altLang="zh-TW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	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4"/>
              </a:rPr>
              <a:t>月亮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4"/>
              </a:rPr>
              <a:t>代表誰的心 </a:t>
            </a:r>
            <a:endParaRPr lang="en-US" altLang="zh-TW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F.I.R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5"/>
              </a:rPr>
              <a:t>千年之戀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周傳雄－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6"/>
              </a:rPr>
              <a:t>寂寞沙洲冷 </a:t>
            </a:r>
            <a:endPara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許美靜－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7"/>
              </a:rPr>
              <a:t>鐵窗</a:t>
            </a:r>
            <a:endParaRPr lang="en-US" altLang="zh-TW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endPara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endParaRPr lang="zh-HK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831723" y="1197735"/>
            <a:ext cx="3988159" cy="537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胡彥斌－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8"/>
              </a:rPr>
              <a:t>訣別詩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吳克群－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19"/>
              </a:rPr>
              <a:t>將軍令 </a:t>
            </a:r>
            <a:endParaRPr lang="zh-TW" altLang="en-US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Ｂｅｎ－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0"/>
              </a:rPr>
              <a:t>原來愛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孫燕姿－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1"/>
              </a:rPr>
              <a:t>眼淚成詩 </a:t>
            </a:r>
            <a:endParaRPr lang="zh-TW" altLang="en-US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Font typeface="Wingdings 3" charset="2"/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ＳＨＥ－</a:t>
            </a: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2"/>
              </a:rPr>
              <a:t>長相思 </a:t>
            </a:r>
            <a:endParaRPr lang="zh-TW" altLang="en-US" dirty="0" smtClean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ＴＡＮＫ－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3"/>
              </a:rPr>
              <a:t>千年淚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，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4"/>
              </a:rPr>
              <a:t>三國戀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林志炫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5"/>
              </a:rPr>
              <a:t>離 人 </a:t>
            </a:r>
            <a:endPara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李玟－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6"/>
              </a:rPr>
              <a:t>月光愛人 </a:t>
            </a:r>
            <a:endParaRPr lang="zh-TW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任賢齊－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  <a:hlinkClick r:id="rId27"/>
              </a:rPr>
              <a:t>花好月圓夜</a:t>
            </a:r>
            <a:r>
              <a:rPr lang="zh-TW" altLang="en-US" dirty="0"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 </a:t>
            </a:r>
          </a:p>
          <a:p>
            <a:pPr marL="0" indent="0">
              <a:buFont typeface="Wingdings 3" charset="2"/>
              <a:buNone/>
            </a:pPr>
            <a:endParaRPr lang="zh-HK" altLang="en-US" dirty="0"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34096" y="59500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hlinkClick r:id="rId28"/>
              </a:rPr>
              <a:t>Song A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77661" y="59500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hlinkClick r:id="rId29"/>
              </a:rPr>
              <a:t>Song B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22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80060" y="373559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solidFill>
                  <a:srgbClr val="3333CC"/>
                </a:solidFill>
                <a:latin typeface="文鼎超圓" panose="020F0A09000000000000" pitchFamily="49" charset="-120"/>
                <a:ea typeface="文鼎超圓" panose="020F0A09000000000000" pitchFamily="49" charset="-120"/>
              </a:rPr>
              <a:t>大 調 音 階 </a:t>
            </a:r>
            <a:r>
              <a:rPr lang="en-US" altLang="zh-TW" sz="4800" dirty="0">
                <a:solidFill>
                  <a:srgbClr val="CC66FF"/>
                </a:solidFill>
                <a:latin typeface="文鼎超圓" panose="020F0A09000000000000" pitchFamily="49" charset="-120"/>
                <a:ea typeface="文鼎超圓" panose="020F0A09000000000000" pitchFamily="49" charset="-120"/>
              </a:rPr>
              <a:t>(Major scale)</a:t>
            </a:r>
          </a:p>
        </p:txBody>
      </p:sp>
      <p:pic>
        <p:nvPicPr>
          <p:cNvPr id="22532" name="Picture 4" descr="C:\WINDOWS\Desktop\Angela Workshop\樂理\60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4" y="1280756"/>
            <a:ext cx="6511452" cy="25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80572" y="3311526"/>
            <a:ext cx="8313263" cy="2651126"/>
            <a:chOff x="766" y="2086"/>
            <a:chExt cx="4178" cy="1670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816" y="2496"/>
              <a:ext cx="4128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由</a:t>
              </a:r>
              <a:r>
                <a:rPr lang="zh-TW" altLang="en-US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八個音順序組成，首尾兩音音名 </a:t>
              </a:r>
              <a:r>
                <a:rPr lang="en-US" altLang="zh-TW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(Letter Name) </a:t>
              </a:r>
              <a:r>
                <a:rPr lang="zh-TW" altLang="en-US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相同，相差八度 </a:t>
              </a:r>
              <a:r>
                <a:rPr lang="en-US" altLang="zh-TW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(Octave)</a:t>
              </a:r>
              <a:r>
                <a:rPr lang="zh-TW" altLang="en-US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，</a:t>
              </a:r>
              <a:r>
                <a:rPr lang="zh-TW" altLang="en-US" sz="3200" dirty="0">
                  <a:solidFill>
                    <a:srgbClr val="00B050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稱為主音 </a:t>
              </a:r>
              <a:r>
                <a:rPr lang="en-US" altLang="zh-TW" sz="3200" dirty="0">
                  <a:solidFill>
                    <a:srgbClr val="00B050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(tonic)</a:t>
              </a:r>
              <a:r>
                <a:rPr lang="zh-TW" altLang="en-US" sz="3200" dirty="0">
                  <a:solidFill>
                    <a:srgbClr val="00B050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，音階以此命名</a:t>
              </a:r>
              <a:r>
                <a:rPr lang="zh-TW" altLang="en-US" sz="3200" dirty="0">
                  <a:solidFill>
                    <a:srgbClr val="0099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。</a:t>
              </a:r>
            </a:p>
            <a:p>
              <a:r>
                <a:rPr lang="zh-TW" altLang="en-US" sz="2800" b="1" i="1" dirty="0">
                  <a:solidFill>
                    <a:srgbClr val="CC66FF"/>
                  </a:solidFill>
                  <a:latin typeface="文鼎超圓" panose="020F0A09000000000000" pitchFamily="49" charset="-120"/>
                  <a:ea typeface="文鼎超圓" panose="020F0A09000000000000" pitchFamily="49" charset="-120"/>
                </a:rPr>
                <a:t>		</a:t>
              </a:r>
              <a:endParaRPr lang="en-US" altLang="zh-TW" sz="2800" b="1" i="1" dirty="0">
                <a:solidFill>
                  <a:srgbClr val="CC66FF"/>
                </a:solidFill>
                <a:latin typeface="文鼎超圓" panose="020F0A09000000000000" pitchFamily="49" charset="-120"/>
                <a:ea typeface="文鼎超圓" panose="020F0A09000000000000" pitchFamily="49" charset="-120"/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766" y="2086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000" dirty="0"/>
                <a:t>主音</a:t>
              </a: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V="1">
              <a:off x="1376" y="2243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HK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435150" y="2835256"/>
            <a:ext cx="5184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C66FF"/>
                </a:solidFill>
              </a:rPr>
              <a:t>C    D   E    </a:t>
            </a:r>
            <a:r>
              <a:rPr lang="zh-TW" altLang="en-US" sz="2800" dirty="0" smtClean="0">
                <a:solidFill>
                  <a:srgbClr val="CC66FF"/>
                </a:solidFill>
              </a:rPr>
              <a:t> </a:t>
            </a:r>
            <a:r>
              <a:rPr lang="en-US" altLang="zh-TW" sz="2800" dirty="0" smtClean="0">
                <a:solidFill>
                  <a:srgbClr val="CC66FF"/>
                </a:solidFill>
              </a:rPr>
              <a:t>F    G   A    B     C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d    r    m    f     s    l    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t     d’</a:t>
            </a:r>
            <a:endParaRPr lang="zh-HK" altLang="en-US" sz="2800" dirty="0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1004692" y="3509963"/>
            <a:ext cx="4304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395420" y="319088"/>
            <a:ext cx="8305800" cy="6538913"/>
            <a:chOff x="823" y="201"/>
            <a:chExt cx="4032" cy="4119"/>
          </a:xfrm>
        </p:grpSpPr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107" y="201"/>
              <a:ext cx="30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3333CC"/>
                  </a:solidFill>
                </a:rPr>
                <a:t>C</a:t>
              </a:r>
              <a:r>
                <a:rPr lang="zh-TW" altLang="en-US" sz="3600" b="1" dirty="0">
                  <a:solidFill>
                    <a:srgbClr val="3333CC"/>
                  </a:solidFill>
                </a:rPr>
                <a:t>大調音階  </a:t>
              </a:r>
              <a:r>
                <a:rPr lang="zh-TW" altLang="en-US" sz="3600" b="1" dirty="0" smtClean="0">
                  <a:solidFill>
                    <a:srgbClr val="3333CC"/>
                  </a:solidFill>
                </a:rPr>
                <a:t>     </a:t>
              </a:r>
              <a:r>
                <a:rPr lang="en-US" altLang="zh-TW" sz="3600" b="1" dirty="0">
                  <a:solidFill>
                    <a:srgbClr val="CC66FF"/>
                  </a:solidFill>
                </a:rPr>
                <a:t>C Major Scale</a:t>
              </a:r>
            </a:p>
          </p:txBody>
        </p:sp>
        <p:pic>
          <p:nvPicPr>
            <p:cNvPr id="23563" name="Picture 11" descr="C:\WINDOWS\Desktop\Angela Workshop\樂理\702.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1595"/>
              <a:ext cx="3960" cy="2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823" y="583"/>
              <a:ext cx="403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在大調音階的基本音級中間</a:t>
              </a:r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，</a:t>
              </a:r>
              <a:endParaRPr lang="en-US" altLang="zh-TW" sz="2400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endParaRPr>
            </a:p>
            <a:p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除了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第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3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級</a:t>
              </a:r>
              <a:r>
                <a:rPr lang="zh-TW" altLang="en-US" sz="2400" dirty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到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第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4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級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(m-f)</a:t>
              </a:r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，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第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7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級</a:t>
              </a:r>
              <a:r>
                <a:rPr lang="zh-TW" altLang="en-US" sz="2400" dirty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到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第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8</a:t>
              </a:r>
              <a:r>
                <a:rPr lang="zh-TW" altLang="en-US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級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(t-d’)</a:t>
              </a:r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是</a:t>
              </a:r>
              <a:r>
                <a:rPr lang="zh-TW" altLang="en-US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半音 </a:t>
              </a:r>
              <a:r>
                <a:rPr lang="en-US" altLang="zh-TW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(Semi-tone) </a:t>
              </a:r>
              <a:r>
                <a:rPr lang="zh-TW" altLang="en-US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外</a:t>
              </a:r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，</a:t>
              </a:r>
              <a:endParaRPr lang="en-US" altLang="zh-TW" sz="2400" dirty="0" smtClean="0">
                <a:latin typeface="文鼎新潮ＰＯＰ體P" panose="040B0900000000000000" pitchFamily="82" charset="-120"/>
                <a:ea typeface="文鼎新潮ＰＯＰ體P" panose="040B0900000000000000" pitchFamily="82" charset="-120"/>
              </a:endParaRPr>
            </a:p>
            <a:p>
              <a:r>
                <a:rPr lang="zh-TW" altLang="en-US" sz="2400" dirty="0" smtClean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其餘</a:t>
              </a:r>
              <a:r>
                <a:rPr lang="zh-TW" altLang="en-US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相鄰兩音間的距離都是全音 </a:t>
              </a:r>
              <a:r>
                <a:rPr lang="en-US" altLang="zh-TW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(Whole Tone)</a:t>
              </a:r>
              <a:r>
                <a:rPr lang="zh-TW" altLang="en-US" sz="2400" dirty="0">
                  <a:latin typeface="文鼎新潮ＰＯＰ體P" panose="040B0900000000000000" pitchFamily="82" charset="-120"/>
                  <a:ea typeface="文鼎新潮ＰＯＰ體P" panose="040B0900000000000000" pitchFamily="82" charset="-12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4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46711" y="279435"/>
            <a:ext cx="8670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3333CC"/>
                </a:solidFill>
              </a:rPr>
              <a:t>G</a:t>
            </a:r>
            <a:r>
              <a:rPr lang="zh-TW" altLang="en-US" sz="4000" b="1" dirty="0" smtClean="0">
                <a:solidFill>
                  <a:srgbClr val="3333CC"/>
                </a:solidFill>
              </a:rPr>
              <a:t>大調音階 </a:t>
            </a:r>
            <a:r>
              <a:rPr lang="en-US" altLang="zh-TW" sz="4000" b="1" dirty="0">
                <a:solidFill>
                  <a:srgbClr val="CC66FF"/>
                </a:solidFill>
              </a:rPr>
              <a:t>(G Major Scale)</a:t>
            </a:r>
          </a:p>
        </p:txBody>
      </p:sp>
      <p:pic>
        <p:nvPicPr>
          <p:cNvPr id="24580" name="Picture 4" descr="C:\WINDOWS\Desktop\Angela Workshop\樂理\80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48" y="1059822"/>
            <a:ext cx="7190387" cy="49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81416" y="5906600"/>
            <a:ext cx="6152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/>
              <a:t>以 </a:t>
            </a:r>
            <a:r>
              <a:rPr lang="en-US" altLang="zh-TW" sz="2800" b="1" dirty="0"/>
              <a:t>G </a:t>
            </a:r>
            <a:r>
              <a:rPr lang="zh-TW" altLang="en-US" sz="2800" b="1" dirty="0"/>
              <a:t>音為主音 </a:t>
            </a:r>
            <a:r>
              <a:rPr lang="en-US" altLang="zh-TW" sz="2800" b="1" dirty="0"/>
              <a:t>(tonic) </a:t>
            </a:r>
            <a:r>
              <a:rPr lang="zh-TW" altLang="en-US" sz="2800" b="1" dirty="0"/>
              <a:t>的大調音階稱為 </a:t>
            </a:r>
            <a:r>
              <a:rPr lang="en-US" altLang="zh-TW" sz="2800" b="1" dirty="0"/>
              <a:t>G </a:t>
            </a:r>
            <a:r>
              <a:rPr lang="zh-TW" altLang="en-US" sz="2800" b="1" dirty="0"/>
              <a:t>大調音階 </a:t>
            </a:r>
            <a:r>
              <a:rPr lang="en-US" altLang="zh-TW" sz="2800" b="1" dirty="0"/>
              <a:t>(G major scale)</a:t>
            </a:r>
          </a:p>
        </p:txBody>
      </p:sp>
    </p:spTree>
    <p:extLst>
      <p:ext uri="{BB962C8B-B14F-4D97-AF65-F5344CB8AC3E}">
        <p14:creationId xmlns:p14="http://schemas.microsoft.com/office/powerpoint/2010/main" val="22544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2197" y="1463040"/>
            <a:ext cx="20313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文鼎水管體" panose="04020800000000000000" pitchFamily="82" charset="-120"/>
                <a:ea typeface="文鼎水管體" panose="04020800000000000000" pitchFamily="82" charset="-120"/>
              </a:rPr>
              <a:t>大調音樂</a:t>
            </a:r>
            <a:endParaRPr lang="en-US" altLang="zh-TW" sz="3600" dirty="0" smtClean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  <a:p>
            <a:endParaRPr lang="en-US" altLang="zh-TW" sz="3600" dirty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  <a:p>
            <a:endParaRPr lang="en-US" altLang="zh-TW" sz="3600" dirty="0" smtClean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  <a:p>
            <a:endParaRPr lang="en-US" altLang="zh-TW" sz="3600" dirty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  <a:p>
            <a:endParaRPr lang="en-US" altLang="zh-TW" sz="3600" dirty="0" smtClean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  <a:p>
            <a:r>
              <a:rPr lang="zh-TW" altLang="en-US" sz="3600" dirty="0">
                <a:latin typeface="文鼎水管體" panose="04020800000000000000" pitchFamily="82" charset="-120"/>
                <a:ea typeface="文鼎水管體" panose="04020800000000000000" pitchFamily="82" charset="-120"/>
              </a:rPr>
              <a:t>小調</a:t>
            </a:r>
            <a:r>
              <a:rPr lang="zh-TW" altLang="en-US" sz="3600" dirty="0" smtClean="0">
                <a:latin typeface="文鼎水管體" panose="04020800000000000000" pitchFamily="82" charset="-120"/>
                <a:ea typeface="文鼎水管體" panose="04020800000000000000" pitchFamily="82" charset="-120"/>
              </a:rPr>
              <a:t>音樂</a:t>
            </a:r>
            <a:endParaRPr lang="zh-HK" altLang="en-US" sz="3600" dirty="0">
              <a:latin typeface="文鼎水管體" panose="04020800000000000000" pitchFamily="82" charset="-120"/>
              <a:ea typeface="文鼎水管體" panose="04020800000000000000" pitchFamily="82" charset="-120"/>
            </a:endParaRPr>
          </a:p>
        </p:txBody>
      </p:sp>
      <p:pic>
        <p:nvPicPr>
          <p:cNvPr id="4" name="Taylor Swift - You Belong With 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7882" y="1323535"/>
            <a:ext cx="1008185" cy="1008185"/>
          </a:xfrm>
          <a:prstGeom prst="rect">
            <a:avLst/>
          </a:prstGeom>
        </p:spPr>
      </p:pic>
      <p:pic>
        <p:nvPicPr>
          <p:cNvPr id="5" name="EXO-K_HISTORY MV_Korean ve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7881" y="3813516"/>
            <a:ext cx="1065843" cy="10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-1" y="4926036"/>
            <a:ext cx="9160671" cy="1657644"/>
            <a:chOff x="-1" y="4926036"/>
            <a:chExt cx="9160671" cy="165764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t="6155" r="32592" b="86051"/>
            <a:stretch/>
          </p:blipFill>
          <p:spPr>
            <a:xfrm>
              <a:off x="-1" y="4926036"/>
              <a:ext cx="9160671" cy="1657644"/>
            </a:xfrm>
            <a:prstGeom prst="rect">
              <a:avLst/>
            </a:prstGeom>
          </p:spPr>
        </p:pic>
        <p:grpSp>
          <p:nvGrpSpPr>
            <p:cNvPr id="33" name="群組 32"/>
            <p:cNvGrpSpPr/>
            <p:nvPr/>
          </p:nvGrpSpPr>
          <p:grpSpPr>
            <a:xfrm>
              <a:off x="1423587" y="5631870"/>
              <a:ext cx="7083758" cy="701976"/>
              <a:chOff x="1423587" y="5631870"/>
              <a:chExt cx="7083758" cy="701976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2360486" y="610173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3297385" y="602529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4267984" y="593713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232451" y="5859766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6234207" y="5782394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7253075" y="570454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8236347" y="563187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1423587" y="6179102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0" y="881163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436098" y="323557"/>
            <a:ext cx="5248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Ｃ</a:t>
            </a:r>
            <a:r>
              <a:rPr lang="zh-TW" altLang="en-US" sz="4000" dirty="0" smtClean="0"/>
              <a:t>大調      </a:t>
            </a:r>
            <a:r>
              <a:rPr lang="en-US" altLang="zh-TW" sz="4000" dirty="0" smtClean="0"/>
              <a:t>[</a:t>
            </a:r>
            <a:r>
              <a:rPr lang="zh-TW" altLang="en-US" sz="4000" dirty="0" smtClean="0"/>
              <a:t>Ｃ </a:t>
            </a:r>
            <a:r>
              <a:rPr lang="en-US" altLang="zh-TW" sz="4000" dirty="0" smtClean="0"/>
              <a:t>MAJOR]</a:t>
            </a:r>
          </a:p>
          <a:p>
            <a:endParaRPr lang="zh-HK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40124" y="2990185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d</a:t>
            </a:r>
            <a:endParaRPr lang="zh-HK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96909" y="298784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Ｄ</a:t>
            </a:r>
            <a:endParaRPr lang="en-US" altLang="zh-TW" sz="2400" dirty="0" smtClean="0"/>
          </a:p>
          <a:p>
            <a:pPr algn="ctr"/>
            <a:r>
              <a:rPr lang="en-US" altLang="zh-HK" sz="2400" dirty="0"/>
              <a:t>r</a:t>
            </a:r>
            <a:endParaRPr lang="zh-HK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545586" y="2987841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Ｅ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m</a:t>
            </a:r>
            <a:endParaRPr lang="zh-HK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818320" y="298784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Ｇ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s</a:t>
            </a:r>
            <a:endParaRPr lang="zh-HK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439592" y="298784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Ａ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l</a:t>
            </a:r>
            <a:endParaRPr lang="zh-HK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096869" y="2987839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Ｂ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t</a:t>
            </a:r>
            <a:endParaRPr lang="zh-HK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748425" y="2987838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d’</a:t>
            </a:r>
            <a:endParaRPr lang="zh-HK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078281" y="2994578"/>
            <a:ext cx="51819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Ｆ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/>
              <a:t>f</a:t>
            </a:r>
            <a:endParaRPr lang="zh-HK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423587" y="6344997"/>
            <a:ext cx="721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D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E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F             G             A             B             C</a:t>
            </a:r>
            <a:endParaRPr lang="zh-HK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1304872" y="6256474"/>
            <a:ext cx="494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如何由 </a:t>
            </a:r>
            <a:r>
              <a:rPr lang="en-US" altLang="zh-TW" b="1" dirty="0" smtClean="0">
                <a:solidFill>
                  <a:srgbClr val="002060"/>
                </a:solidFill>
              </a:rPr>
              <a:t>MAJOR </a:t>
            </a:r>
            <a:r>
              <a:rPr lang="zh-TW" altLang="en-US" b="1" dirty="0" smtClean="0">
                <a:solidFill>
                  <a:srgbClr val="002060"/>
                </a:solidFill>
              </a:rPr>
              <a:t>轉為 </a:t>
            </a:r>
            <a:r>
              <a:rPr lang="en-US" altLang="zh-TW" b="1" dirty="0" smtClean="0">
                <a:solidFill>
                  <a:srgbClr val="002060"/>
                </a:solidFill>
              </a:rPr>
              <a:t>minor</a:t>
            </a:r>
            <a:r>
              <a:rPr lang="zh-TW" altLang="en-US" b="1" dirty="0" smtClean="0">
                <a:solidFill>
                  <a:srgbClr val="002060"/>
                </a:solidFill>
              </a:rPr>
              <a:t>？</a:t>
            </a:r>
            <a:endParaRPr lang="zh-HK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2160590"/>
            <a:ext cx="7607122" cy="38807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通常將ＭＡＪＯＲ的第３和６音降半度</a:t>
            </a:r>
            <a:endParaRPr lang="en-US" altLang="zh-TW" sz="2800" dirty="0" smtClean="0"/>
          </a:p>
          <a:p>
            <a:endParaRPr lang="en-US" altLang="zh-HK" sz="2800" dirty="0"/>
          </a:p>
          <a:p>
            <a:pPr marL="0" indent="0">
              <a:buNone/>
            </a:pPr>
            <a:r>
              <a:rPr lang="zh-TW" altLang="en-US" sz="2800" dirty="0" smtClean="0"/>
              <a:t>即是</a:t>
            </a:r>
            <a:r>
              <a:rPr lang="zh-TW" altLang="en-US" sz="2800" dirty="0" smtClean="0">
                <a:sym typeface="Wingdings" panose="05000000000000000000" pitchFamily="2" charset="2"/>
              </a:rPr>
              <a:t>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１　２　３　４　５　６　７　８</a:t>
            </a:r>
            <a:endParaRPr lang="en-US" altLang="zh-TW" sz="2800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ym typeface="Wingdings" panose="05000000000000000000" pitchFamily="2" charset="2"/>
              </a:rPr>
              <a:t>Ｃ　Ｄ　Ｅ　Ｆ　Ｇ　Ａ　Ｂ　Ｃ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ym typeface="Wingdings" panose="05000000000000000000" pitchFamily="2" charset="2"/>
              </a:rPr>
              <a:t>Ｃ　Ｄ　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Ｅｂ</a:t>
            </a:r>
            <a:r>
              <a:rPr lang="zh-TW" altLang="en-US" sz="2800" dirty="0" smtClean="0">
                <a:sym typeface="Wingdings" panose="05000000000000000000" pitchFamily="2" charset="2"/>
              </a:rPr>
              <a:t>Ｆ　Ｇ　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Ａｂ</a:t>
            </a:r>
            <a:r>
              <a:rPr lang="zh-TW" altLang="en-US" sz="2800" dirty="0" smtClean="0">
                <a:sym typeface="Wingdings" panose="05000000000000000000" pitchFamily="2" charset="2"/>
              </a:rPr>
              <a:t>Ｂ　Ｃ　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51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-1" y="4926036"/>
            <a:ext cx="9160671" cy="1657644"/>
            <a:chOff x="-1" y="4926036"/>
            <a:chExt cx="9160671" cy="165764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t="6155" r="32592" b="86051"/>
            <a:stretch/>
          </p:blipFill>
          <p:spPr>
            <a:xfrm>
              <a:off x="-1" y="4926036"/>
              <a:ext cx="9160671" cy="1657644"/>
            </a:xfrm>
            <a:prstGeom prst="rect">
              <a:avLst/>
            </a:prstGeom>
          </p:spPr>
        </p:pic>
        <p:grpSp>
          <p:nvGrpSpPr>
            <p:cNvPr id="33" name="群組 32"/>
            <p:cNvGrpSpPr/>
            <p:nvPr/>
          </p:nvGrpSpPr>
          <p:grpSpPr>
            <a:xfrm>
              <a:off x="1423587" y="5631870"/>
              <a:ext cx="7083758" cy="701976"/>
              <a:chOff x="1423587" y="5631870"/>
              <a:chExt cx="7083758" cy="701976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2360486" y="610173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3297385" y="602529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4267984" y="593713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232451" y="5859766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6234207" y="5782394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7253075" y="570454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8236347" y="563187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1423587" y="6179102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0" y="881163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80619" y="235397"/>
            <a:ext cx="871081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Ｃ小調 </a:t>
            </a:r>
            <a:r>
              <a:rPr lang="en-US" altLang="zh-TW" sz="4000" dirty="0" smtClean="0"/>
              <a:t>[</a:t>
            </a:r>
            <a:r>
              <a:rPr lang="zh-TW" altLang="en-US" sz="4000" dirty="0" smtClean="0"/>
              <a:t>Ｃ </a:t>
            </a:r>
            <a:r>
              <a:rPr lang="en-US" altLang="zh-TW" sz="4000" dirty="0" smtClean="0"/>
              <a:t>Minor](C Harmonic Minor)</a:t>
            </a:r>
            <a:endParaRPr lang="zh-HK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40124" y="2990185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909" y="298784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Ｄ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t,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5415" y="1811951"/>
            <a:ext cx="569170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Ｅ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>
                <a:solidFill>
                  <a:srgbClr val="FF0000"/>
                </a:solidFill>
              </a:rPr>
              <a:t>d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8320" y="298784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Ｇ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m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4554" y="1836217"/>
            <a:ext cx="543829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Ａ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f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67630" y="2987837"/>
            <a:ext cx="571352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</a:t>
            </a:r>
            <a:endParaRPr lang="en-US" altLang="zh-TW" dirty="0" smtClean="0"/>
          </a:p>
          <a:p>
            <a:pPr algn="ctr"/>
            <a:r>
              <a:rPr lang="en-US" altLang="zh-HK" sz="2400" dirty="0" err="1" smtClean="0">
                <a:solidFill>
                  <a:srgbClr val="FF0000"/>
                </a:solidFill>
              </a:rPr>
              <a:t>si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8425" y="2987838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8281" y="2994578"/>
            <a:ext cx="51819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Ｆ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r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423587" y="6344997"/>
            <a:ext cx="736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D</a:t>
            </a:r>
            <a:r>
              <a:rPr lang="zh-TW" altLang="en-US" dirty="0" smtClean="0"/>
              <a:t>           </a:t>
            </a:r>
            <a:r>
              <a:rPr lang="en-US" altLang="zh-TW" dirty="0" err="1" smtClean="0"/>
              <a:t>Eb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F             G           </a:t>
            </a:r>
            <a:r>
              <a:rPr lang="en-US" altLang="zh-TW" dirty="0" err="1" smtClean="0"/>
              <a:t>Ab</a:t>
            </a:r>
            <a:r>
              <a:rPr lang="en-US" altLang="zh-TW" dirty="0" smtClean="0"/>
              <a:t>            B            C</a:t>
            </a:r>
            <a:endParaRPr lang="zh-HK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1304872" y="6256474"/>
            <a:ext cx="494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0673" r="77052"/>
          <a:stretch/>
        </p:blipFill>
        <p:spPr>
          <a:xfrm>
            <a:off x="3022301" y="5807181"/>
            <a:ext cx="223288" cy="436234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0673" r="77052"/>
          <a:stretch/>
        </p:blipFill>
        <p:spPr>
          <a:xfrm>
            <a:off x="5973630" y="5557273"/>
            <a:ext cx="223288" cy="4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-1" y="4926036"/>
            <a:ext cx="9160671" cy="1657644"/>
            <a:chOff x="-1" y="4926036"/>
            <a:chExt cx="9160671" cy="165764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6" t="6155" r="32592" b="86051"/>
            <a:stretch/>
          </p:blipFill>
          <p:spPr>
            <a:xfrm>
              <a:off x="-1" y="4926036"/>
              <a:ext cx="9160671" cy="1657644"/>
            </a:xfrm>
            <a:prstGeom prst="rect">
              <a:avLst/>
            </a:prstGeom>
          </p:spPr>
        </p:pic>
        <p:grpSp>
          <p:nvGrpSpPr>
            <p:cNvPr id="33" name="群組 32"/>
            <p:cNvGrpSpPr/>
            <p:nvPr/>
          </p:nvGrpSpPr>
          <p:grpSpPr>
            <a:xfrm>
              <a:off x="1423587" y="5631870"/>
              <a:ext cx="7083758" cy="701976"/>
              <a:chOff x="1423587" y="5631870"/>
              <a:chExt cx="7083758" cy="701976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2360486" y="610173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3297385" y="602529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4267984" y="593713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5232451" y="5859766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6234207" y="5782394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7253075" y="5704548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8236347" y="5631870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1423587" y="6179102"/>
                <a:ext cx="270998" cy="15474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0" y="881163"/>
            <a:ext cx="9144000" cy="3479821"/>
            <a:chOff x="0" y="1908105"/>
            <a:chExt cx="8736160" cy="1862037"/>
          </a:xfrm>
        </p:grpSpPr>
        <p:pic>
          <p:nvPicPr>
            <p:cNvPr id="2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5" r="2055" b="36702"/>
            <a:stretch/>
          </p:blipFill>
          <p:spPr>
            <a:xfrm>
              <a:off x="0" y="1908105"/>
              <a:ext cx="4360985" cy="1862037"/>
            </a:xfrm>
            <a:prstGeom prst="rect">
              <a:avLst/>
            </a:prstGeom>
          </p:spPr>
        </p:pic>
        <p:pic>
          <p:nvPicPr>
            <p:cNvPr id="3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" t="3795" r="-1" b="36702"/>
            <a:stretch/>
          </p:blipFill>
          <p:spPr>
            <a:xfrm>
              <a:off x="4360985" y="1908105"/>
              <a:ext cx="4375175" cy="186203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75289" y="221964"/>
            <a:ext cx="852759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Ｃ小調 </a:t>
            </a:r>
            <a:r>
              <a:rPr lang="en-US" altLang="zh-TW" sz="4000" dirty="0" smtClean="0"/>
              <a:t>[</a:t>
            </a:r>
            <a:r>
              <a:rPr lang="zh-TW" altLang="en-US" sz="4000" dirty="0" smtClean="0"/>
              <a:t>Ｃ </a:t>
            </a:r>
            <a:r>
              <a:rPr lang="en-US" altLang="zh-TW" sz="4000" dirty="0" smtClean="0"/>
              <a:t>Minor](C Natural Minor)</a:t>
            </a:r>
            <a:endParaRPr lang="zh-HK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40124" y="2990185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909" y="2987842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Ｄ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t,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5415" y="1811951"/>
            <a:ext cx="569170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Ｅ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>
                <a:solidFill>
                  <a:srgbClr val="FF0000"/>
                </a:solidFill>
              </a:rPr>
              <a:t>d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8320" y="2987840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Ｇ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m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4554" y="1836217"/>
            <a:ext cx="543829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Ａ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f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96632" y="1836217"/>
            <a:ext cx="571352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</a:t>
            </a:r>
            <a:r>
              <a:rPr lang="en-US" altLang="zh-TW" dirty="0" smtClean="0"/>
              <a:t>b</a:t>
            </a:r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s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8425" y="2987838"/>
            <a:ext cx="407963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Ｃ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l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8281" y="2994578"/>
            <a:ext cx="518197" cy="1069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Ｆ</a:t>
            </a:r>
            <a:endParaRPr lang="en-US" altLang="zh-TW" sz="2400" dirty="0" smtClean="0"/>
          </a:p>
          <a:p>
            <a:pPr algn="ctr"/>
            <a:r>
              <a:rPr lang="en-US" altLang="zh-HK" sz="2400" dirty="0" smtClean="0">
                <a:solidFill>
                  <a:srgbClr val="FF0000"/>
                </a:solidFill>
              </a:rPr>
              <a:t>r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423587" y="6344997"/>
            <a:ext cx="736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D</a:t>
            </a:r>
            <a:r>
              <a:rPr lang="zh-TW" altLang="en-US" dirty="0" smtClean="0"/>
              <a:t>           </a:t>
            </a:r>
            <a:r>
              <a:rPr lang="en-US" altLang="zh-TW" dirty="0" err="1" smtClean="0"/>
              <a:t>Eb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F             G           </a:t>
            </a:r>
            <a:r>
              <a:rPr lang="en-US" altLang="zh-TW" dirty="0" err="1" smtClean="0"/>
              <a:t>Ab</a:t>
            </a:r>
            <a:r>
              <a:rPr lang="en-US" altLang="zh-TW" smtClean="0"/>
              <a:t>           Bb            </a:t>
            </a:r>
            <a:r>
              <a:rPr lang="en-US" altLang="zh-TW" dirty="0" smtClean="0"/>
              <a:t>C</a:t>
            </a:r>
            <a:endParaRPr lang="zh-HK" altLang="en-US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1304872" y="6256474"/>
            <a:ext cx="494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0673" r="77052"/>
          <a:stretch/>
        </p:blipFill>
        <p:spPr>
          <a:xfrm>
            <a:off x="3022301" y="5807181"/>
            <a:ext cx="223288" cy="436234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0673" r="77052"/>
          <a:stretch/>
        </p:blipFill>
        <p:spPr>
          <a:xfrm>
            <a:off x="5973630" y="5557273"/>
            <a:ext cx="223288" cy="43623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0673" r="77052"/>
          <a:stretch/>
        </p:blipFill>
        <p:spPr>
          <a:xfrm>
            <a:off x="7023114" y="5486717"/>
            <a:ext cx="223288" cy="4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895</TotalTime>
  <Words>525</Words>
  <Application>Microsoft Office PowerPoint</Application>
  <PresentationFormat>如螢幕大小 (4:3)</PresentationFormat>
  <Paragraphs>206</Paragraphs>
  <Slides>16</Slides>
  <Notes>4</Notes>
  <HiddenSlides>0</HiddenSlides>
  <MMClips>2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文鼎水管體</vt:lpstr>
      <vt:lpstr>文鼎板刻ＰＯＰ體E</vt:lpstr>
      <vt:lpstr>文鼎超圓</vt:lpstr>
      <vt:lpstr>文鼎新潮ＰＯＰ體P</vt:lpstr>
      <vt:lpstr>文鼎簽字筆體E</vt:lpstr>
      <vt:lpstr>微軟正黑體</vt:lpstr>
      <vt:lpstr>新細明體</vt:lpstr>
      <vt:lpstr>Arial</vt:lpstr>
      <vt:lpstr>Calibri</vt:lpstr>
      <vt:lpstr>Trebuchet MS</vt:lpstr>
      <vt:lpstr>Wingdings</vt:lpstr>
      <vt:lpstr>Wingdings 3</vt:lpstr>
      <vt:lpstr>多面向</vt:lpstr>
      <vt:lpstr>單元二 小調音階</vt:lpstr>
      <vt:lpstr>PowerPoint 簡報</vt:lpstr>
      <vt:lpstr>PowerPoint 簡報</vt:lpstr>
      <vt:lpstr>PowerPoint 簡報</vt:lpstr>
      <vt:lpstr>PowerPoint 簡報</vt:lpstr>
      <vt:lpstr>PowerPoint 簡報</vt:lpstr>
      <vt:lpstr>如何由 MAJOR 轉為 minor？</vt:lpstr>
      <vt:lpstr>PowerPoint 簡報</vt:lpstr>
      <vt:lpstr>PowerPoint 簡報</vt:lpstr>
      <vt:lpstr>PowerPoint 簡報</vt:lpstr>
      <vt:lpstr>小調minor的唱名和主音</vt:lpstr>
      <vt:lpstr>PowerPoint 簡報</vt:lpstr>
      <vt:lpstr>PowerPoint 簡報</vt:lpstr>
      <vt:lpstr>PowerPoint 簡報</vt:lpstr>
      <vt:lpstr>PowerPoint 簡報</vt:lpstr>
      <vt:lpstr>小調流行曲</vt:lpstr>
    </vt:vector>
  </TitlesOfParts>
  <Company>Christian Alliance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Ng Lai Hong</dc:creator>
  <cp:lastModifiedBy>Ng Lai Hong </cp:lastModifiedBy>
  <cp:revision>67</cp:revision>
  <dcterms:created xsi:type="dcterms:W3CDTF">2014-11-12T03:58:36Z</dcterms:created>
  <dcterms:modified xsi:type="dcterms:W3CDTF">2016-05-03T05:11:14Z</dcterms:modified>
</cp:coreProperties>
</file>