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0" r:id="rId2"/>
    <p:sldId id="259" r:id="rId3"/>
    <p:sldId id="264" r:id="rId4"/>
    <p:sldId id="265" r:id="rId5"/>
    <p:sldId id="258" r:id="rId6"/>
    <p:sldId id="281" r:id="rId7"/>
    <p:sldId id="273" r:id="rId8"/>
    <p:sldId id="274" r:id="rId9"/>
    <p:sldId id="276" r:id="rId10"/>
    <p:sldId id="272" r:id="rId11"/>
    <p:sldId id="270" r:id="rId12"/>
    <p:sldId id="261" r:id="rId13"/>
    <p:sldId id="257" r:id="rId14"/>
    <p:sldId id="268" r:id="rId15"/>
    <p:sldId id="275" r:id="rId16"/>
    <p:sldId id="271" r:id="rId17"/>
    <p:sldId id="277" r:id="rId18"/>
    <p:sldId id="267" r:id="rId19"/>
    <p:sldId id="266" r:id="rId20"/>
    <p:sldId id="279" r:id="rId21"/>
    <p:sldId id="278" r:id="rId22"/>
    <p:sldId id="280" r:id="rId23"/>
    <p:sldId id="269" r:id="rId24"/>
  </p:sldIdLst>
  <p:sldSz cx="9144000" cy="6858000" type="screen4x3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15/9/2016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334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15/9/2016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79002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15/9/2016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5560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15/9/2016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64004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15/9/2016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285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15/9/2016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9364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15/9/2016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3177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15/9/2016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6709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15/9/2016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82000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7370CB5-DBB2-4D55-A1AA-A917BF32902B}" type="datetimeFigureOut">
              <a:rPr lang="zh-HK" altLang="en-US" smtClean="0"/>
              <a:t>15/9/2016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6376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15/9/2016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15469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7370CB5-DBB2-4D55-A1AA-A917BF32902B}" type="datetimeFigureOut">
              <a:rPr lang="zh-HK" altLang="en-US" smtClean="0"/>
              <a:t>15/9/2016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82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aGIoXINMKs&amp;index=1&amp;list=RDmaGIoXINMKs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youtube.com/watch?v=rl2xQAeCvOc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youtube.com/watch?v=h5EofwRzit0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youtube.com/watch?v=OPf0YbXqDm0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Igoh5kEqj3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youtube.com/watch?v=OPf0YbXqDm0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西方聲樂發展</a:t>
            </a:r>
            <a:r>
              <a:rPr lang="en-US" altLang="zh-TW" sz="72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/>
            </a:r>
            <a:br>
              <a:rPr lang="en-US" altLang="zh-TW" sz="72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</a:br>
            <a:r>
              <a:rPr lang="zh-TW" altLang="en-US" sz="72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中世紀及文藝復興</a:t>
            </a:r>
            <a:endParaRPr lang="zh-HK" altLang="en-US" sz="72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altLang="zh-TW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AD 500-1450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  <a:p>
            <a:pPr algn="r"/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14091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5440" y="748764"/>
            <a:ext cx="8493760" cy="782321"/>
          </a:xfrm>
        </p:spPr>
        <p:txBody>
          <a:bodyPr/>
          <a:lstStyle/>
          <a:p>
            <a:r>
              <a:rPr lang="en-US" altLang="zh-TW" dirty="0" smtClean="0">
                <a:latin typeface="文鼎特圓" panose="020F0909000000000000" pitchFamily="49" charset="-120"/>
                <a:ea typeface="文鼎特圓" panose="020F0909000000000000" pitchFamily="49" charset="-120"/>
              </a:rPr>
              <a:t>Gregorian Chant</a:t>
            </a:r>
            <a:r>
              <a:rPr lang="zh-TW" altLang="en-US" dirty="0" smtClean="0">
                <a:latin typeface="文鼎特圓" panose="020F0909000000000000" pitchFamily="49" charset="-120"/>
                <a:ea typeface="文鼎特圓" panose="020F0909000000000000" pitchFamily="49" charset="-120"/>
              </a:rPr>
              <a:t>起源</a:t>
            </a:r>
            <a:r>
              <a:rPr lang="en-US" altLang="zh-TW" dirty="0" smtClean="0">
                <a:latin typeface="文鼎特圓" panose="020F0909000000000000" pitchFamily="49" charset="-120"/>
                <a:ea typeface="文鼎特圓" panose="020F0909000000000000" pitchFamily="49" charset="-120"/>
              </a:rPr>
              <a:t>…</a:t>
            </a:r>
            <a:r>
              <a:rPr lang="zh-TW" altLang="en-US" dirty="0" smtClean="0">
                <a:latin typeface="文鼎特圓" panose="020F0909000000000000" pitchFamily="49" charset="-120"/>
                <a:ea typeface="文鼎特圓" panose="020F0909000000000000" pitchFamily="49" charset="-120"/>
              </a:rPr>
              <a:t>講故仔</a:t>
            </a:r>
            <a:endParaRPr lang="zh-HK" altLang="en-US" dirty="0">
              <a:latin typeface="文鼎特圓" panose="020F0909000000000000" pitchFamily="49" charset="-120"/>
              <a:ea typeface="文鼎特圓" panose="020F0909000000000000" pitchFamily="49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" t="7388" r="6822" b="7604"/>
          <a:stretch/>
        </p:blipFill>
        <p:spPr>
          <a:xfrm>
            <a:off x="548640" y="2052320"/>
            <a:ext cx="5730240" cy="4185920"/>
          </a:xfrm>
          <a:effectLst>
            <a:softEdge rad="63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0" y="2623404"/>
            <a:ext cx="2590079" cy="254654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0681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03"/>
            <a:ext cx="9144000" cy="6711697"/>
          </a:xfr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1174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21292721">
            <a:off x="362763" y="900420"/>
            <a:ext cx="4960121" cy="725379"/>
          </a:xfrm>
        </p:spPr>
        <p:txBody>
          <a:bodyPr>
            <a:normAutofit fontScale="90000"/>
          </a:bodyPr>
          <a:lstStyle/>
          <a:p>
            <a:r>
              <a:rPr lang="en-US" altLang="zh-HK" b="1" dirty="0"/>
              <a:t>Pope Saint Gregory </a:t>
            </a:r>
            <a:r>
              <a:rPr lang="en-US" altLang="zh-HK" b="1" dirty="0" smtClean="0"/>
              <a:t>I</a:t>
            </a:r>
            <a:br>
              <a:rPr lang="en-US" altLang="zh-HK" b="1" dirty="0" smtClean="0"/>
            </a:br>
            <a:r>
              <a:rPr lang="zh-HK" altLang="en-US" b="1" dirty="0"/>
              <a:t> </a:t>
            </a:r>
            <a:r>
              <a:rPr lang="en-US" altLang="zh-HK" b="1" dirty="0" smtClean="0"/>
              <a:t>590-604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0288" y="2024622"/>
            <a:ext cx="4266546" cy="3769455"/>
          </a:xfrm>
        </p:spPr>
        <p:txBody>
          <a:bodyPr>
            <a:normAutofit fontScale="92500"/>
          </a:bodyPr>
          <a:lstStyle/>
          <a:p>
            <a:r>
              <a:rPr lang="zh-TW" altLang="en-US" sz="32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羅馬</a:t>
            </a:r>
            <a:r>
              <a:rPr lang="zh-TW" altLang="en-US" sz="32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教皇</a:t>
            </a:r>
            <a:r>
              <a:rPr lang="zh-TW" altLang="en-US" sz="3200" u="sng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葛麗果一世</a:t>
            </a:r>
            <a:endParaRPr lang="en-US" altLang="zh-TW" sz="3200" u="sng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  <a:p>
            <a:r>
              <a:rPr lang="en-US" altLang="zh-TW" sz="2600" dirty="0">
                <a:solidFill>
                  <a:schemeClr val="accent4">
                    <a:lumMod val="75000"/>
                  </a:schemeClr>
                </a:solidFill>
              </a:rPr>
              <a:t>“T</a:t>
            </a:r>
            <a:r>
              <a:rPr lang="en-US" altLang="zh-HK" sz="2600" dirty="0">
                <a:solidFill>
                  <a:schemeClr val="accent4">
                    <a:lumMod val="75000"/>
                  </a:schemeClr>
                </a:solidFill>
              </a:rPr>
              <a:t>he Father of Christian Worship</a:t>
            </a:r>
            <a:r>
              <a:rPr lang="en-US" altLang="zh-TW" sz="2600" dirty="0">
                <a:solidFill>
                  <a:schemeClr val="accent4">
                    <a:lumMod val="75000"/>
                  </a:schemeClr>
                </a:solidFill>
              </a:rPr>
              <a:t>”</a:t>
            </a:r>
            <a:endParaRPr lang="en-US" altLang="zh-HK" sz="26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zh-TW" altLang="en-US" sz="32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葛</a:t>
            </a:r>
            <a:r>
              <a:rPr lang="zh-TW" altLang="en-US" sz="32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麗果聖</a:t>
            </a:r>
            <a:r>
              <a:rPr lang="zh-TW" altLang="en-US" sz="32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歌</a:t>
            </a:r>
            <a:endParaRPr lang="en-US" altLang="zh-TW" sz="3200" dirty="0" smtClean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  <a:p>
            <a:r>
              <a:rPr lang="en-US" altLang="zh-TW" sz="32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  <a:sym typeface="Wingdings" panose="05000000000000000000" pitchFamily="2" charset="2"/>
              </a:rPr>
              <a:t></a:t>
            </a:r>
            <a:r>
              <a:rPr lang="zh-TW" altLang="en-US" sz="32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創作人、搜集人</a:t>
            </a:r>
            <a:endParaRPr lang="en-US" altLang="zh-TW" sz="32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  <a:p>
            <a:r>
              <a:rPr lang="en-US" altLang="zh-TW" sz="32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  <a:sym typeface="Wingdings" panose="05000000000000000000" pitchFamily="2" charset="2"/>
              </a:rPr>
              <a:t></a:t>
            </a:r>
            <a:r>
              <a:rPr lang="zh-TW" altLang="en-US" sz="32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發展</a:t>
            </a:r>
            <a:r>
              <a:rPr lang="zh-TW" altLang="en-US" sz="32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自</a:t>
            </a:r>
            <a:r>
              <a:rPr lang="en-US" altLang="zh-TW" sz="32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9-10</a:t>
            </a:r>
            <a:r>
              <a:rPr lang="zh-TW" altLang="en-US" sz="32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世紀</a:t>
            </a:r>
            <a:endParaRPr lang="en-US" altLang="zh-TW" sz="3200" dirty="0" smtClean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  <a:p>
            <a:r>
              <a:rPr lang="en-US" altLang="zh-TW" sz="32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  <a:sym typeface="Wingdings" panose="05000000000000000000" pitchFamily="2" charset="2"/>
              </a:rPr>
              <a:t></a:t>
            </a:r>
            <a:r>
              <a:rPr lang="zh-TW" altLang="en-US" sz="32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  <a:sym typeface="Wingdings" panose="05000000000000000000" pitchFamily="2" charset="2"/>
              </a:rPr>
              <a:t>源自</a:t>
            </a:r>
            <a:r>
              <a:rPr lang="zh-HK" altLang="en-US" sz="32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羅馬天主教素歌</a:t>
            </a:r>
            <a:endParaRPr lang="en-US" altLang="zh-HK" sz="3200" dirty="0" smtClean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  <a:p>
            <a:pPr marL="384048" lvl="2" indent="0">
              <a:buNone/>
            </a:pPr>
            <a:r>
              <a:rPr lang="zh-HK" altLang="en-US" sz="2600" dirty="0" smtClean="0">
                <a:latin typeface="Comic Sans MS" panose="030F0702030302020204" pitchFamily="66" charset="0"/>
                <a:ea typeface="文鼎板刻ＰＯＰ體E" panose="040B0900000000000000" pitchFamily="82" charset="-120"/>
              </a:rPr>
              <a:t>（</a:t>
            </a:r>
            <a:r>
              <a:rPr lang="en-US" altLang="zh-HK" sz="2600" dirty="0">
                <a:latin typeface="Comic Sans MS" panose="030F0702030302020204" pitchFamily="66" charset="0"/>
                <a:ea typeface="文鼎板刻ＰＯＰ體E" panose="040B0900000000000000" pitchFamily="82" charset="-120"/>
              </a:rPr>
              <a:t>Plainsong</a:t>
            </a:r>
            <a:r>
              <a:rPr lang="zh-HK" altLang="en-US" sz="2600" dirty="0">
                <a:latin typeface="Comic Sans MS" panose="030F0702030302020204" pitchFamily="66" charset="0"/>
                <a:ea typeface="文鼎板刻ＰＯＰ體E" panose="040B0900000000000000" pitchFamily="82" charset="-120"/>
              </a:rPr>
              <a:t>）</a:t>
            </a:r>
          </a:p>
        </p:txBody>
      </p:sp>
      <p:pic>
        <p:nvPicPr>
          <p:cNvPr id="3074" name="Picture 2" descr="Gregory I - Antiphonary of Hartker of Sankt Gall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05" y="822153"/>
            <a:ext cx="4198096" cy="515081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15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2050" name="Picture 2" descr="https://uvcarmel.files.wordpress.com/2010/01/practicum-pic-fly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138"/>
            <a:ext cx="9144000" cy="600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320593" y="1368052"/>
            <a:ext cx="648452" cy="40830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樂譜同宜家嘅有咩分別</a:t>
            </a:r>
            <a:endParaRPr lang="en-US" altLang="zh-TW" sz="2000" dirty="0" smtClean="0">
              <a:solidFill>
                <a:schemeClr val="tx1"/>
              </a:solidFill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?</a:t>
            </a:r>
            <a:endParaRPr lang="zh-HK" altLang="en-US" sz="2000" dirty="0">
              <a:solidFill>
                <a:schemeClr val="tx1"/>
              </a:solidFill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06720" y="5559510"/>
            <a:ext cx="3184266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HK" sz="2000" dirty="0"/>
              <a:t>Gregorian chant with </a:t>
            </a:r>
            <a:r>
              <a:rPr lang="en-US" altLang="zh-HK" sz="2000" dirty="0">
                <a:hlinkClick r:id="rId3"/>
              </a:rPr>
              <a:t>score</a:t>
            </a:r>
            <a:endParaRPr lang="en-US" altLang="zh-HK" sz="2000" dirty="0"/>
          </a:p>
        </p:txBody>
      </p:sp>
    </p:spTree>
    <p:extLst>
      <p:ext uri="{BB962C8B-B14F-4D97-AF65-F5344CB8AC3E}">
        <p14:creationId xmlns:p14="http://schemas.microsoft.com/office/powerpoint/2010/main" val="337945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3376" y="568960"/>
            <a:ext cx="7543800" cy="762731"/>
          </a:xfrm>
        </p:spPr>
        <p:txBody>
          <a:bodyPr/>
          <a:lstStyle/>
          <a:p>
            <a:r>
              <a:rPr lang="zh-TW" altLang="en-US" dirty="0">
                <a:latin typeface="文鼎特圓" panose="020F0909000000000000" pitchFamily="49" charset="-120"/>
                <a:ea typeface="文鼎特圓" panose="020F0909000000000000" pitchFamily="49" charset="-120"/>
              </a:rPr>
              <a:t>葛麗果聖歌</a:t>
            </a:r>
            <a:r>
              <a:rPr lang="zh-TW" altLang="en-US" dirty="0" smtClean="0">
                <a:latin typeface="文鼎特圓" panose="020F0909000000000000" pitchFamily="49" charset="-120"/>
                <a:ea typeface="文鼎特圓" panose="020F0909000000000000" pitchFamily="49" charset="-120"/>
              </a:rPr>
              <a:t>特徵</a:t>
            </a:r>
            <a:r>
              <a:rPr lang="en-US" altLang="zh-TW" dirty="0" smtClean="0">
                <a:latin typeface="文鼎特圓" panose="020F0909000000000000" pitchFamily="49" charset="-120"/>
                <a:ea typeface="文鼎特圓" panose="020F0909000000000000" pitchFamily="49" charset="-120"/>
              </a:rPr>
              <a:t>(</a:t>
            </a:r>
            <a:r>
              <a:rPr lang="zh-TW" altLang="en-US" dirty="0" smtClean="0">
                <a:latin typeface="文鼎特圓" panose="020F0909000000000000" pitchFamily="49" charset="-120"/>
                <a:ea typeface="文鼎特圓" panose="020F0909000000000000" pitchFamily="49" charset="-120"/>
              </a:rPr>
              <a:t>一</a:t>
            </a:r>
            <a:r>
              <a:rPr lang="en-US" altLang="zh-TW" dirty="0" smtClean="0">
                <a:latin typeface="文鼎特圓" panose="020F0909000000000000" pitchFamily="49" charset="-120"/>
                <a:ea typeface="文鼎特圓" panose="020F0909000000000000" pitchFamily="49" charset="-120"/>
              </a:rPr>
              <a:t>)</a:t>
            </a:r>
            <a:endParaRPr lang="zh-HK" altLang="en-US" dirty="0">
              <a:latin typeface="文鼎特圓" panose="020F0909000000000000" pitchFamily="49" charset="-120"/>
              <a:ea typeface="文鼎特圓" panose="020F0909000000000000" pitchFamily="49" charset="-120"/>
            </a:endParaRPr>
          </a:p>
        </p:txBody>
      </p:sp>
      <p:pic>
        <p:nvPicPr>
          <p:cNvPr id="5122" name="Picture 2" descr="http://link.photo.pchome.com.tw/s10/hiloci/1/1246336868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4" y="1331691"/>
            <a:ext cx="8051684" cy="525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834" y="1756596"/>
            <a:ext cx="7543801" cy="4023360"/>
          </a:xfrm>
        </p:spPr>
        <p:txBody>
          <a:bodyPr>
            <a:normAutofit/>
          </a:bodyPr>
          <a:lstStyle/>
          <a:p>
            <a:r>
              <a:rPr lang="zh-HK" altLang="en-US" sz="4800" dirty="0">
                <a:latin typeface="文鼎特圓" panose="020F0909000000000000" pitchFamily="49" charset="-120"/>
                <a:ea typeface="文鼎特圓" panose="020F0909000000000000" pitchFamily="49" charset="-120"/>
              </a:rPr>
              <a:t>拉丁文</a:t>
            </a:r>
          </a:p>
          <a:p>
            <a:endParaRPr lang="zh-HK" altLang="en-US" sz="4800" dirty="0"/>
          </a:p>
        </p:txBody>
      </p:sp>
    </p:spTree>
    <p:extLst>
      <p:ext uri="{BB962C8B-B14F-4D97-AF65-F5344CB8AC3E}">
        <p14:creationId xmlns:p14="http://schemas.microsoft.com/office/powerpoint/2010/main" val="93217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2960" y="629920"/>
            <a:ext cx="7543800" cy="782321"/>
          </a:xfrm>
        </p:spPr>
        <p:txBody>
          <a:bodyPr/>
          <a:lstStyle/>
          <a:p>
            <a:r>
              <a:rPr lang="zh-TW" altLang="en-US" dirty="0">
                <a:latin typeface="文鼎特圓" panose="020F0909000000000000" pitchFamily="49" charset="-120"/>
                <a:ea typeface="文鼎特圓" panose="020F0909000000000000" pitchFamily="49" charset="-120"/>
              </a:rPr>
              <a:t>葛麗果聖歌特徵</a:t>
            </a:r>
            <a:r>
              <a:rPr lang="en-US" altLang="zh-TW" dirty="0" smtClean="0">
                <a:latin typeface="文鼎特圓" panose="020F0909000000000000" pitchFamily="49" charset="-120"/>
                <a:ea typeface="文鼎特圓" panose="020F0909000000000000" pitchFamily="49" charset="-120"/>
              </a:rPr>
              <a:t>(</a:t>
            </a:r>
            <a:r>
              <a:rPr lang="zh-TW" altLang="en-US" dirty="0" smtClean="0">
                <a:latin typeface="文鼎特圓" panose="020F0909000000000000" pitchFamily="49" charset="-120"/>
                <a:ea typeface="文鼎特圓" panose="020F0909000000000000" pitchFamily="49" charset="-120"/>
              </a:rPr>
              <a:t>二</a:t>
            </a:r>
            <a:r>
              <a:rPr lang="en-US" altLang="zh-TW" dirty="0" smtClean="0">
                <a:latin typeface="文鼎特圓" panose="020F0909000000000000" pitchFamily="49" charset="-120"/>
                <a:ea typeface="文鼎特圓" panose="020F0909000000000000" pitchFamily="49" charset="-120"/>
              </a:rPr>
              <a:t>)</a:t>
            </a:r>
            <a:endParaRPr lang="zh-HK" altLang="en-US" dirty="0"/>
          </a:p>
        </p:txBody>
      </p:sp>
      <p:pic>
        <p:nvPicPr>
          <p:cNvPr id="4" name="Picture 2" descr="http://link.photo.pchome.com.tw/s10/hiloci/1/1246336868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4232"/>
            <a:ext cx="4180144" cy="272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dirty="0" smtClean="0">
                <a:latin typeface="文鼎特圓" panose="020F0909000000000000" pitchFamily="49" charset="-120"/>
                <a:ea typeface="文鼎特圓" panose="020F0909000000000000" pitchFamily="49" charset="-120"/>
              </a:rPr>
              <a:t>無拍子</a:t>
            </a:r>
            <a:endParaRPr lang="en-US" altLang="zh-TW" sz="3600" dirty="0" smtClean="0">
              <a:latin typeface="文鼎特圓" panose="020F0909000000000000" pitchFamily="49" charset="-120"/>
              <a:ea typeface="文鼎特圓" panose="020F0909000000000000" pitchFamily="49" charset="-120"/>
            </a:endParaRPr>
          </a:p>
        </p:txBody>
      </p:sp>
      <p:pic>
        <p:nvPicPr>
          <p:cNvPr id="1026" name="Picture 2" descr="https://tahorng.files.wordpress.com/2010/01/p003g2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b="63155"/>
          <a:stretch/>
        </p:blipFill>
        <p:spPr bwMode="auto">
          <a:xfrm>
            <a:off x="4134425" y="3304232"/>
            <a:ext cx="5009575" cy="275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53793" y="2785253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文鼎特圓" panose="020F0909000000000000" pitchFamily="49" charset="-120"/>
                <a:ea typeface="文鼎特圓" panose="020F0909000000000000" pitchFamily="49" charset="-120"/>
              </a:rPr>
              <a:t>葛麗果聖</a:t>
            </a:r>
            <a:r>
              <a:rPr lang="zh-TW" altLang="en-US" sz="2400" dirty="0" smtClean="0">
                <a:solidFill>
                  <a:srgbClr val="FF0000"/>
                </a:solidFill>
                <a:latin typeface="文鼎特圓" panose="020F0909000000000000" pitchFamily="49" charset="-120"/>
                <a:ea typeface="文鼎特圓" panose="020F0909000000000000" pitchFamily="49" charset="-120"/>
              </a:rPr>
              <a:t>歌</a:t>
            </a:r>
            <a:endParaRPr lang="zh-HK" altLang="en-US" sz="2400" dirty="0">
              <a:solidFill>
                <a:srgbClr val="FF0000"/>
              </a:solidFill>
              <a:latin typeface="文鼎特圓" panose="020F0909000000000000" pitchFamily="49" charset="-120"/>
              <a:ea typeface="文鼎特圓" panose="020F09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106449" y="278980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0B0F0"/>
                </a:solidFill>
                <a:latin typeface="文鼎特圓" panose="020F0909000000000000" pitchFamily="49" charset="-120"/>
                <a:ea typeface="文鼎特圓" panose="020F0909000000000000" pitchFamily="49" charset="-120"/>
              </a:rPr>
              <a:t>現代流行歌</a:t>
            </a:r>
            <a:endParaRPr lang="zh-HK" altLang="en-US" sz="2400" dirty="0">
              <a:solidFill>
                <a:srgbClr val="00B0F0"/>
              </a:solidFill>
              <a:latin typeface="文鼎特圓" panose="020F0909000000000000" pitchFamily="49" charset="-120"/>
              <a:ea typeface="文鼎特圓" panose="020F0909000000000000" pitchFamily="49" charset="-120"/>
            </a:endParaRPr>
          </a:p>
        </p:txBody>
      </p:sp>
      <p:pic>
        <p:nvPicPr>
          <p:cNvPr id="1028" name="Picture 4" descr="http://ablogtowatch.wpengine.netdna-cdn.com/wp-content/uploads/2013/04/PSY-horse-dan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98" y="629920"/>
            <a:ext cx="3754154" cy="580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32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文鼎特圓" panose="020F0909000000000000" pitchFamily="49" charset="-120"/>
                <a:ea typeface="文鼎特圓" panose="020F0909000000000000" pitchFamily="49" charset="-120"/>
              </a:rPr>
              <a:t>葛麗果聖歌特徵</a:t>
            </a:r>
            <a:r>
              <a:rPr lang="en-US" altLang="zh-TW" dirty="0" smtClean="0">
                <a:latin typeface="文鼎特圓" panose="020F0909000000000000" pitchFamily="49" charset="-120"/>
                <a:ea typeface="文鼎特圓" panose="020F0909000000000000" pitchFamily="49" charset="-120"/>
              </a:rPr>
              <a:t>(</a:t>
            </a:r>
            <a:r>
              <a:rPr lang="zh-TW" altLang="en-US" dirty="0" smtClean="0">
                <a:latin typeface="文鼎特圓" panose="020F0909000000000000" pitchFamily="49" charset="-120"/>
                <a:ea typeface="文鼎特圓" panose="020F0909000000000000" pitchFamily="49" charset="-120"/>
              </a:rPr>
              <a:t>三</a:t>
            </a:r>
            <a:r>
              <a:rPr lang="en-US" altLang="zh-TW" dirty="0" smtClean="0">
                <a:latin typeface="文鼎特圓" panose="020F0909000000000000" pitchFamily="49" charset="-120"/>
                <a:ea typeface="文鼎特圓" panose="020F0909000000000000" pitchFamily="49" charset="-120"/>
              </a:rPr>
              <a:t>)</a:t>
            </a:r>
            <a:endParaRPr lang="zh-HK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924" y="1953524"/>
            <a:ext cx="3285546" cy="3327135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95" y="1953524"/>
            <a:ext cx="3356845" cy="3329102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849395" y="5415804"/>
            <a:ext cx="7297075" cy="13030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3200" dirty="0" smtClean="0">
                <a:solidFill>
                  <a:srgbClr val="00B0F0"/>
                </a:solidFill>
                <a:latin typeface="文鼎中特廣告體" panose="040B0900000000000000" pitchFamily="82" charset="-120"/>
                <a:ea typeface="文鼎中特廣告體" panose="040B0900000000000000" pitchFamily="82" charset="-120"/>
              </a:rPr>
              <a:t>1994</a:t>
            </a:r>
            <a:r>
              <a:rPr lang="zh-TW" altLang="en-US" sz="3200" dirty="0" smtClean="0">
                <a:solidFill>
                  <a:srgbClr val="00B0F0"/>
                </a:solidFill>
                <a:latin typeface="文鼎中特廣告體" panose="040B0900000000000000" pitchFamily="82" charset="-120"/>
                <a:ea typeface="文鼎中特廣告體" panose="040B0900000000000000" pitchFamily="82" charset="-120"/>
              </a:rPr>
              <a:t>年美國銷量超過</a:t>
            </a:r>
            <a:r>
              <a:rPr lang="en-US" altLang="zh-TW" sz="3200" dirty="0" smtClean="0">
                <a:solidFill>
                  <a:srgbClr val="00B0F0"/>
                </a:solidFill>
                <a:latin typeface="文鼎中特廣告體" panose="040B0900000000000000" pitchFamily="82" charset="-120"/>
                <a:ea typeface="文鼎中特廣告體" panose="040B0900000000000000" pitchFamily="82" charset="-120"/>
              </a:rPr>
              <a:t>2,000,000</a:t>
            </a:r>
            <a:r>
              <a:rPr lang="zh-TW" altLang="en-US" sz="3200" dirty="0" smtClean="0">
                <a:solidFill>
                  <a:srgbClr val="00B0F0"/>
                </a:solidFill>
                <a:latin typeface="文鼎中特廣告體" panose="040B0900000000000000" pitchFamily="82" charset="-120"/>
                <a:ea typeface="文鼎中特廣告體" panose="040B0900000000000000" pitchFamily="82" charset="-120"/>
              </a:rPr>
              <a:t>張</a:t>
            </a:r>
            <a:endParaRPr lang="en-US" altLang="zh-TW" sz="3200" dirty="0" smtClean="0">
              <a:solidFill>
                <a:srgbClr val="00B0F0"/>
              </a:solidFill>
              <a:latin typeface="文鼎中特廣告體" panose="040B0900000000000000" pitchFamily="82" charset="-120"/>
              <a:ea typeface="文鼎中特廣告體" panose="040B0900000000000000" pitchFamily="82" charset="-120"/>
            </a:endParaRPr>
          </a:p>
          <a:p>
            <a:pPr algn="ctr"/>
            <a:r>
              <a:rPr lang="zh-TW" altLang="en-US" sz="3200" dirty="0" smtClean="0">
                <a:solidFill>
                  <a:srgbClr val="00B0F0"/>
                </a:solidFill>
                <a:latin typeface="文鼎中特廣告體" panose="040B0900000000000000" pitchFamily="82" charset="-120"/>
                <a:ea typeface="文鼎中特廣告體" panose="040B0900000000000000" pitchFamily="82" charset="-120"/>
              </a:rPr>
              <a:t>全球</a:t>
            </a:r>
            <a:r>
              <a:rPr lang="zh-TW" altLang="en-US" sz="3200" dirty="0">
                <a:solidFill>
                  <a:srgbClr val="00B0F0"/>
                </a:solidFill>
                <a:latin typeface="文鼎中特廣告體" panose="040B0900000000000000" pitchFamily="82" charset="-120"/>
                <a:ea typeface="文鼎中特廣告體" panose="040B0900000000000000" pitchFamily="82" charset="-120"/>
              </a:rPr>
              <a:t>銷量</a:t>
            </a:r>
            <a:r>
              <a:rPr lang="zh-TW" altLang="en-US" sz="3200" dirty="0" smtClean="0">
                <a:solidFill>
                  <a:srgbClr val="00B0F0"/>
                </a:solidFill>
                <a:latin typeface="文鼎中特廣告體" panose="040B0900000000000000" pitchFamily="82" charset="-120"/>
                <a:ea typeface="文鼎中特廣告體" panose="040B0900000000000000" pitchFamily="82" charset="-120"/>
              </a:rPr>
              <a:t>超過</a:t>
            </a:r>
            <a:r>
              <a:rPr lang="en-US" altLang="zh-TW" sz="3200" dirty="0" smtClean="0">
                <a:solidFill>
                  <a:srgbClr val="00B0F0"/>
                </a:solidFill>
                <a:latin typeface="文鼎中特廣告體" panose="040B0900000000000000" pitchFamily="82" charset="-120"/>
                <a:ea typeface="文鼎中特廣告體" panose="040B0900000000000000" pitchFamily="82" charset="-120"/>
              </a:rPr>
              <a:t>6,000,000</a:t>
            </a:r>
            <a:r>
              <a:rPr lang="zh-TW" altLang="en-US" sz="3200" dirty="0">
                <a:solidFill>
                  <a:srgbClr val="00B0F0"/>
                </a:solidFill>
                <a:latin typeface="文鼎中特廣告體" panose="040B0900000000000000" pitchFamily="82" charset="-120"/>
                <a:ea typeface="文鼎中特廣告體" panose="040B0900000000000000" pitchFamily="82" charset="-120"/>
              </a:rPr>
              <a:t>張</a:t>
            </a:r>
            <a:endParaRPr lang="zh-HK" altLang="en-US" sz="3200" dirty="0">
              <a:solidFill>
                <a:srgbClr val="00B0F0"/>
              </a:solidFill>
              <a:latin typeface="文鼎中特廣告體" panose="040B0900000000000000" pitchFamily="82" charset="-120"/>
              <a:ea typeface="文鼎中特廣告體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479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文鼎特圓" panose="020F0909000000000000" pitchFamily="49" charset="-120"/>
                <a:ea typeface="文鼎特圓" panose="020F0909000000000000" pitchFamily="49" charset="-120"/>
              </a:rPr>
              <a:t>葛麗果聖歌特徵</a:t>
            </a:r>
            <a:r>
              <a:rPr lang="en-US" altLang="zh-TW" dirty="0" smtClean="0">
                <a:latin typeface="文鼎特圓" panose="020F0909000000000000" pitchFamily="49" charset="-120"/>
                <a:ea typeface="文鼎特圓" panose="020F0909000000000000" pitchFamily="49" charset="-120"/>
              </a:rPr>
              <a:t>(</a:t>
            </a:r>
            <a:r>
              <a:rPr lang="zh-TW" altLang="en-US" dirty="0" smtClean="0">
                <a:latin typeface="文鼎特圓" panose="020F0909000000000000" pitchFamily="49" charset="-120"/>
                <a:ea typeface="文鼎特圓" panose="020F0909000000000000" pitchFamily="49" charset="-120"/>
              </a:rPr>
              <a:t>四</a:t>
            </a:r>
            <a:r>
              <a:rPr lang="en-US" altLang="zh-TW" dirty="0" smtClean="0">
                <a:latin typeface="文鼎特圓" panose="020F0909000000000000" pitchFamily="49" charset="-120"/>
                <a:ea typeface="文鼎特圓" panose="020F0909000000000000" pitchFamily="49" charset="-120"/>
              </a:rPr>
              <a:t>)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 smtClean="0">
                <a:latin typeface="文鼎粗圓" panose="020F0809000000000000" pitchFamily="49" charset="-120"/>
                <a:ea typeface="文鼎粗圓" panose="020F0809000000000000" pitchFamily="49" charset="-120"/>
              </a:rPr>
              <a:t>旋律以</a:t>
            </a:r>
            <a:r>
              <a:rPr lang="zh-TW" altLang="en-US" sz="3200" dirty="0" smtClean="0">
                <a:solidFill>
                  <a:srgbClr val="00B0F0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級進形式為主</a:t>
            </a:r>
            <a:r>
              <a:rPr lang="zh-TW" altLang="en-US" sz="2800" dirty="0" smtClean="0">
                <a:latin typeface="文鼎粗圓" panose="020F0809000000000000" pitchFamily="49" charset="-120"/>
                <a:ea typeface="文鼎粗圓" panose="020F0809000000000000" pitchFamily="49" charset="-120"/>
              </a:rPr>
              <a:t>，</a:t>
            </a:r>
            <a:endParaRPr lang="en-US" altLang="zh-TW" sz="2800" dirty="0" smtClean="0">
              <a:latin typeface="文鼎粗圓" panose="020F0809000000000000" pitchFamily="49" charset="-120"/>
              <a:ea typeface="文鼎粗圓" panose="020F0809000000000000" pitchFamily="49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文鼎粗圓" panose="020F0809000000000000" pitchFamily="49" charset="-120"/>
                <a:ea typeface="文鼎粗圓" panose="020F0809000000000000" pitchFamily="49" charset="-120"/>
              </a:rPr>
              <a:t>跳動最多為三度，大跳罕見</a:t>
            </a:r>
            <a:r>
              <a:rPr lang="zh-TW" altLang="en-US" sz="2800" dirty="0" smtClean="0">
                <a:latin typeface="文鼎粗圓" panose="020F0809000000000000" pitchFamily="49" charset="-120"/>
                <a:ea typeface="文鼎粗圓" panose="020F0809000000000000" pitchFamily="49" charset="-120"/>
                <a:sym typeface="Wingdings" panose="05000000000000000000" pitchFamily="2" charset="2"/>
              </a:rPr>
              <a:t>音域很窄</a:t>
            </a:r>
            <a:endParaRPr lang="zh-HK" altLang="en-US" sz="2800" dirty="0">
              <a:latin typeface="文鼎粗圓" panose="020F0809000000000000" pitchFamily="49" charset="-120"/>
              <a:ea typeface="文鼎粗圓" panose="020F0809000000000000" pitchFamily="49" charset="-120"/>
            </a:endParaRPr>
          </a:p>
        </p:txBody>
      </p:sp>
      <p:pic>
        <p:nvPicPr>
          <p:cNvPr id="4" name="Responsorio Gregoriano LIBERA ME DOMINE Schola Gregoriana Mediolanensis direttore Giovanni VianiniMilano Itali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253" end="4293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859" y="294421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3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葛麗果聖歌</a:t>
            </a:r>
            <a:r>
              <a:rPr lang="zh-TW" altLang="en-US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特徵</a:t>
            </a:r>
            <a:r>
              <a:rPr lang="en-US" altLang="zh-TW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(</a:t>
            </a:r>
            <a:r>
              <a:rPr lang="zh-TW" altLang="en-US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五</a:t>
            </a:r>
            <a:r>
              <a:rPr lang="en-US" altLang="zh-TW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)</a:t>
            </a:r>
            <a:endParaRPr lang="zh-HK" altLang="en-US" dirty="0"/>
          </a:p>
        </p:txBody>
      </p:sp>
      <p:pic>
        <p:nvPicPr>
          <p:cNvPr id="4098" name="Picture 2" descr="http://users.clas.ufl.edu/hasty/castles/abbeypage/choirnun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135" y="1905000"/>
            <a:ext cx="617743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72763" y="2276803"/>
            <a:ext cx="2242185" cy="2342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文鼎粗圓" panose="020F0809000000000000" pitchFamily="49" charset="-120"/>
                <a:ea typeface="文鼎粗圓" panose="020F0809000000000000" pitchFamily="49" charset="-120"/>
              </a:rPr>
              <a:t>無伴奏</a:t>
            </a:r>
            <a:endParaRPr lang="en-US" altLang="zh-TW" sz="3600" dirty="0" smtClean="0">
              <a:latin typeface="文鼎粗圓" panose="020F0809000000000000" pitchFamily="49" charset="-120"/>
              <a:ea typeface="文鼎粗圓" panose="020F0809000000000000" pitchFamily="49" charset="-120"/>
            </a:endParaRPr>
          </a:p>
          <a:p>
            <a:pPr algn="ctr"/>
            <a:r>
              <a:rPr lang="zh-TW" altLang="en-US" sz="3600" dirty="0" smtClean="0">
                <a:latin typeface="文鼎粗圓" panose="020F0809000000000000" pitchFamily="49" charset="-120"/>
                <a:ea typeface="文鼎粗圓" panose="020F0809000000000000" pitchFamily="49" charset="-120"/>
              </a:rPr>
              <a:t>單旋律</a:t>
            </a:r>
            <a:endParaRPr lang="en-US" altLang="zh-TW" sz="3600" dirty="0" smtClean="0">
              <a:latin typeface="文鼎粗圓" panose="020F0809000000000000" pitchFamily="49" charset="-120"/>
              <a:ea typeface="文鼎粗圓" panose="020F0809000000000000" pitchFamily="49" charset="-120"/>
            </a:endParaRPr>
          </a:p>
          <a:p>
            <a:pPr algn="ctr"/>
            <a:r>
              <a:rPr lang="zh-TW" altLang="en-US" sz="3600" dirty="0" smtClean="0">
                <a:latin typeface="文鼎粗圓" panose="020F0809000000000000" pitchFamily="49" charset="-120"/>
                <a:ea typeface="文鼎粗圓" panose="020F0809000000000000" pitchFamily="49" charset="-120"/>
              </a:rPr>
              <a:t>純男聲</a:t>
            </a:r>
            <a:endParaRPr lang="zh-HK" altLang="en-US" sz="3600" dirty="0">
              <a:latin typeface="文鼎粗圓" panose="020F0809000000000000" pitchFamily="49" charset="-120"/>
              <a:ea typeface="文鼎粗圓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50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葛麗果聖歌</a:t>
            </a:r>
            <a:r>
              <a:rPr lang="zh-TW" altLang="en-US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特徵</a:t>
            </a:r>
            <a:r>
              <a:rPr lang="en-US" altLang="zh-TW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(</a:t>
            </a:r>
            <a:r>
              <a:rPr lang="zh-TW" altLang="en-US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六</a:t>
            </a:r>
            <a:r>
              <a:rPr lang="en-US" altLang="zh-TW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)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b="1" dirty="0"/>
              <a:t>以八種教堂調式為</a:t>
            </a:r>
            <a:r>
              <a:rPr lang="zh-TW" altLang="en-US" sz="3200" b="1" dirty="0" smtClean="0"/>
              <a:t>基本</a:t>
            </a:r>
            <a:endParaRPr lang="en-US" altLang="zh-TW" sz="3200" b="1" dirty="0" smtClean="0"/>
          </a:p>
          <a:p>
            <a:endParaRPr lang="zh-TW" altLang="en-US" sz="3200" b="1" dirty="0"/>
          </a:p>
          <a:p>
            <a:endParaRPr lang="zh-HK" altLang="en-US" sz="3200" dirty="0"/>
          </a:p>
        </p:txBody>
      </p:sp>
      <p:pic>
        <p:nvPicPr>
          <p:cNvPr id="3074" name="Picture 2" descr="http://www.guitarnoise.com/images/help/52/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29" y="2419349"/>
            <a:ext cx="8709741" cy="355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圓角矩形 3"/>
          <p:cNvSpPr/>
          <p:nvPr/>
        </p:nvSpPr>
        <p:spPr>
          <a:xfrm>
            <a:off x="228599" y="2419349"/>
            <a:ext cx="7834595" cy="607630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圓角矩形 5"/>
          <p:cNvSpPr/>
          <p:nvPr/>
        </p:nvSpPr>
        <p:spPr>
          <a:xfrm>
            <a:off x="251379" y="4778921"/>
            <a:ext cx="7811815" cy="607630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1458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西方音樂主要分類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endParaRPr lang="en-US" altLang="zh-TW" sz="36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  <a:p>
            <a:pPr algn="ctr"/>
            <a:r>
              <a:rPr lang="zh-TW" altLang="en-US" sz="36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世俗音樂</a:t>
            </a:r>
            <a:endParaRPr lang="zh-HK" altLang="en-US" sz="36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endParaRPr lang="en-US" altLang="zh-TW" sz="36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  <a:p>
            <a:pPr algn="ctr"/>
            <a:r>
              <a:rPr lang="zh-TW" altLang="en-US" sz="36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教會音樂</a:t>
            </a:r>
            <a:endParaRPr lang="zh-HK" altLang="en-US" sz="36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pic>
        <p:nvPicPr>
          <p:cNvPr id="1026" name="Picture 2" descr="http://slideplayer.com/14/4308567/big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95" y="3201138"/>
            <a:ext cx="3385436" cy="254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lesenluminures.com/website/var/tmp/image-thumbnails/0/3347/thumb__enluExhibitionDetailSlider/music-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845" y="3288559"/>
            <a:ext cx="3450510" cy="21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25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232272" y="3257555"/>
            <a:ext cx="3736428" cy="101278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400" dirty="0" err="1" smtClean="0"/>
              <a:t>Mixolydian</a:t>
            </a:r>
            <a:r>
              <a:rPr lang="en-US" altLang="zh-HK" sz="2400" dirty="0" smtClean="0"/>
              <a:t> Mode (s)</a:t>
            </a:r>
            <a:endParaRPr lang="zh-HK" altLang="en-US" sz="2400" dirty="0"/>
          </a:p>
        </p:txBody>
      </p:sp>
      <p:pic>
        <p:nvPicPr>
          <p:cNvPr id="7" name="圖片 6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3328">
            <a:off x="830712" y="1121203"/>
            <a:ext cx="3700123" cy="4907114"/>
          </a:xfrm>
          <a:prstGeom prst="rect">
            <a:avLst/>
          </a:prstGeom>
        </p:spPr>
      </p:pic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7846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0353" y="307868"/>
            <a:ext cx="7543800" cy="1450757"/>
          </a:xfrm>
        </p:spPr>
        <p:txBody>
          <a:bodyPr/>
          <a:lstStyle/>
          <a:p>
            <a:r>
              <a:rPr lang="en-US" altLang="zh-HK" dirty="0"/>
              <a:t>Daft Punk - Get Lucky</a:t>
            </a:r>
            <a:endParaRPr lang="zh-HK" altLang="en-US" dirty="0"/>
          </a:p>
        </p:txBody>
      </p:sp>
      <p:pic>
        <p:nvPicPr>
          <p:cNvPr id="4" name="內容版面配置區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45" y="1998592"/>
            <a:ext cx="7183395" cy="4040659"/>
          </a:xfrm>
        </p:spPr>
      </p:pic>
      <p:sp>
        <p:nvSpPr>
          <p:cNvPr id="8" name="橢圓 7"/>
          <p:cNvSpPr/>
          <p:nvPr/>
        </p:nvSpPr>
        <p:spPr>
          <a:xfrm>
            <a:off x="935846" y="286604"/>
            <a:ext cx="4526498" cy="6119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400" dirty="0" smtClean="0"/>
              <a:t>Dorian Mode (r)</a:t>
            </a:r>
            <a:endParaRPr lang="zh-HK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1169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3870" y="286604"/>
            <a:ext cx="7543800" cy="1450757"/>
          </a:xfrm>
        </p:spPr>
        <p:txBody>
          <a:bodyPr/>
          <a:lstStyle/>
          <a:p>
            <a:r>
              <a:rPr lang="en-US" altLang="zh-HK" dirty="0"/>
              <a:t>Mark </a:t>
            </a:r>
            <a:r>
              <a:rPr lang="en-US" altLang="zh-HK" dirty="0" err="1"/>
              <a:t>Ronson</a:t>
            </a:r>
            <a:r>
              <a:rPr lang="en-US" altLang="zh-HK" dirty="0"/>
              <a:t> - Uptown Funk ft. Bruno Mars</a:t>
            </a:r>
            <a:endParaRPr lang="zh-HK" altLang="en-US" dirty="0"/>
          </a:p>
        </p:txBody>
      </p:sp>
      <p:sp>
        <p:nvSpPr>
          <p:cNvPr id="4" name="橢圓 3"/>
          <p:cNvSpPr/>
          <p:nvPr/>
        </p:nvSpPr>
        <p:spPr>
          <a:xfrm>
            <a:off x="7015827" y="3467600"/>
            <a:ext cx="1847439" cy="9776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400" dirty="0" smtClean="0"/>
              <a:t>Dorian</a:t>
            </a:r>
          </a:p>
          <a:p>
            <a:pPr algn="ctr"/>
            <a:r>
              <a:rPr lang="en-US" altLang="zh-HK" sz="2400" dirty="0" smtClean="0"/>
              <a:t>Mode (r)</a:t>
            </a:r>
            <a:endParaRPr lang="zh-HK" altLang="en-US" sz="2400" dirty="0"/>
          </a:p>
        </p:txBody>
      </p:sp>
      <p:pic>
        <p:nvPicPr>
          <p:cNvPr id="5" name="圖片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837" y="1737361"/>
            <a:ext cx="4877508" cy="4877508"/>
          </a:xfrm>
          <a:prstGeom prst="rect">
            <a:avLst/>
          </a:prstGeom>
        </p:spPr>
      </p:pic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8423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文藝復興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Renaissance  AD1450-1600</a:t>
            </a:r>
            <a:endParaRPr lang="zh-HK" altLang="en-US" dirty="0"/>
          </a:p>
        </p:txBody>
      </p:sp>
      <p:pic>
        <p:nvPicPr>
          <p:cNvPr id="4" name="renaissance music homophonic Entre vous filles - Clemens Non Pap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33665" y="957164"/>
            <a:ext cx="609600" cy="609600"/>
          </a:xfrm>
        </p:spPr>
      </p:pic>
      <p:sp>
        <p:nvSpPr>
          <p:cNvPr id="5" name="矩形 4"/>
          <p:cNvSpPr/>
          <p:nvPr/>
        </p:nvSpPr>
        <p:spPr>
          <a:xfrm>
            <a:off x="822960" y="2331720"/>
            <a:ext cx="7315200" cy="352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/>
              <a:t>由</a:t>
            </a:r>
            <a:r>
              <a:rPr lang="en-US" altLang="zh-TW" sz="3600" dirty="0" smtClean="0"/>
              <a:t>MONOPHONIC</a:t>
            </a:r>
            <a:r>
              <a:rPr lang="en-US" altLang="zh-TW" sz="3600" dirty="0" smtClean="0">
                <a:sym typeface="Wingdings" panose="05000000000000000000" pitchFamily="2" charset="2"/>
              </a:rPr>
              <a:t>HOMOPHONIC</a:t>
            </a:r>
            <a:endParaRPr lang="zh-HK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23399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2960" y="423576"/>
            <a:ext cx="7543800" cy="879232"/>
          </a:xfrm>
        </p:spPr>
        <p:txBody>
          <a:bodyPr/>
          <a:lstStyle/>
          <a:p>
            <a: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世俗</a:t>
            </a:r>
            <a:r>
              <a:rPr lang="zh-TW" altLang="en-US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音樂起源</a:t>
            </a:r>
            <a:endParaRPr lang="zh-HK" altLang="en-US" dirty="0"/>
          </a:p>
        </p:txBody>
      </p:sp>
      <p:pic>
        <p:nvPicPr>
          <p:cNvPr id="6" name="medieval music Ductia (Anonymous, 13th century)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" y="1011982"/>
            <a:ext cx="609600" cy="609600"/>
          </a:xfrm>
        </p:spPr>
      </p:pic>
      <p:pic>
        <p:nvPicPr>
          <p:cNvPr id="1030" name="Picture 6" descr="http://www.medieval-life-and-times.info/images/crusader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04" y="1316782"/>
            <a:ext cx="3215383" cy="364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operationworld.org/files/ow/maps/lgmap/germ-MMAP-m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574392"/>
            <a:ext cx="3797447" cy="268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operationworld.org/files/ow/maps/lgmap/fran-MMAP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40" y="3488591"/>
            <a:ext cx="3895920" cy="275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等腰三角形 2"/>
          <p:cNvSpPr/>
          <p:nvPr/>
        </p:nvSpPr>
        <p:spPr>
          <a:xfrm>
            <a:off x="822960" y="4143235"/>
            <a:ext cx="1110035" cy="1800666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簡單</a:t>
            </a:r>
            <a:endParaRPr lang="en-US" altLang="zh-TW" sz="2400" dirty="0">
              <a:latin typeface="文鼎俏黑體P" panose="040B0900000000000000" pitchFamily="82" charset="-120"/>
              <a:ea typeface="文鼎俏黑體P" panose="040B0900000000000000" pitchFamily="82" charset="-120"/>
            </a:endParaRPr>
          </a:p>
        </p:txBody>
      </p:sp>
      <p:sp>
        <p:nvSpPr>
          <p:cNvPr id="9" name="等腰三角形 8"/>
          <p:cNvSpPr/>
          <p:nvPr/>
        </p:nvSpPr>
        <p:spPr>
          <a:xfrm>
            <a:off x="2609123" y="4154830"/>
            <a:ext cx="1110035" cy="1800666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文鼎俏黑體P" panose="040B0900000000000000" pitchFamily="82" charset="-120"/>
                <a:ea typeface="文鼎俏黑體P" panose="040B0900000000000000" pitchFamily="82" charset="-120"/>
              </a:rPr>
              <a:t>重複</a:t>
            </a:r>
            <a:endParaRPr lang="zh-HK" altLang="en-US" sz="2400" dirty="0">
              <a:latin typeface="文鼎俏黑體P" panose="040B0900000000000000" pitchFamily="82" charset="-120"/>
              <a:ea typeface="文鼎俏黑體P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068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17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教會</a:t>
            </a:r>
            <a:r>
              <a:rPr lang="zh-TW" altLang="en-US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音樂</a:t>
            </a:r>
            <a:endParaRPr lang="zh-HK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內容版面配置區 3"/>
          <p:cNvSpPr>
            <a:spLocks noGrp="1"/>
          </p:cNvSpPr>
          <p:nvPr>
            <p:ph sz="half" idx="1"/>
          </p:nvPr>
        </p:nvSpPr>
        <p:spPr>
          <a:xfrm>
            <a:off x="620737" y="1845735"/>
            <a:ext cx="7543800" cy="402336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sz="36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作曲家多貢獻</a:t>
            </a:r>
            <a:endParaRPr lang="en-US" altLang="zh-TW" sz="3600" dirty="0" smtClean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  <a:p>
            <a:r>
              <a:rPr lang="en-US" altLang="zh-TW" sz="36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-</a:t>
            </a:r>
            <a:r>
              <a:rPr lang="zh-TW" altLang="en-US" sz="36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本身為教會人任</a:t>
            </a:r>
            <a:endParaRPr lang="en-US" altLang="zh-TW" sz="3600" dirty="0" smtClean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  <a:p>
            <a:r>
              <a:rPr lang="en-US" altLang="zh-TW" sz="36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-</a:t>
            </a:r>
            <a:r>
              <a:rPr lang="zh-TW" altLang="en-US" sz="36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為神服務</a:t>
            </a:r>
            <a:r>
              <a:rPr lang="en-US" altLang="zh-TW" sz="36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,</a:t>
            </a:r>
            <a:r>
              <a:rPr lang="zh-TW" altLang="en-US" sz="36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讚美神</a:t>
            </a:r>
            <a:endParaRPr lang="en-US" altLang="zh-TW" sz="3600" dirty="0" smtClean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  <a:p>
            <a:r>
              <a:rPr lang="en-US" altLang="zh-TW" sz="36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-</a:t>
            </a:r>
            <a:r>
              <a:rPr lang="zh-TW" altLang="en-US" sz="36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少器樂作品</a:t>
            </a:r>
            <a:r>
              <a:rPr lang="en-US" altLang="zh-TW" sz="36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,</a:t>
            </a:r>
          </a:p>
          <a:p>
            <a:pPr marL="201168" lvl="1" indent="0">
              <a:buNone/>
            </a:pPr>
            <a:r>
              <a:rPr lang="zh-TW" altLang="en-US" sz="3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 </a:t>
            </a:r>
            <a:r>
              <a:rPr lang="zh-TW" altLang="en-US" sz="34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 只用大風琴</a:t>
            </a:r>
            <a:endParaRPr lang="en-US" altLang="zh-TW" sz="3400" dirty="0" smtClean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  <a:p>
            <a:r>
              <a:rPr lang="en-US" altLang="zh-TW" sz="36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-</a:t>
            </a:r>
            <a:r>
              <a:rPr lang="zh-TW" altLang="en-US" sz="36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多無伴奏作品</a:t>
            </a:r>
            <a:endParaRPr lang="zh-HK" altLang="en-US" sz="36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pic>
        <p:nvPicPr>
          <p:cNvPr id="2050" name="Picture 2" descr="https://media-cdn.tripadvisor.com/media/daodao/photo-s/06/3f/8f/23/cap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35" y="464073"/>
            <a:ext cx="3544228" cy="265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findingjustice.org/wp-content/uploads/2011/05/europe-church-570x3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40" y="3457985"/>
            <a:ext cx="4135071" cy="272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50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4796" y="654854"/>
            <a:ext cx="7780127" cy="2032077"/>
          </a:xfrm>
        </p:spPr>
        <p:txBody>
          <a:bodyPr>
            <a:normAutofit/>
          </a:bodyPr>
          <a:lstStyle/>
          <a:p>
            <a:r>
              <a:rPr lang="en-US" altLang="zh-HK" sz="7200" b="1" dirty="0"/>
              <a:t>What is </a:t>
            </a:r>
            <a:r>
              <a:rPr lang="en-US" altLang="zh-HK" sz="7200" b="1" dirty="0">
                <a:hlinkClick r:id="rId4"/>
              </a:rPr>
              <a:t>Gregorian Chant</a:t>
            </a:r>
            <a:r>
              <a:rPr lang="en-US" altLang="zh-TW" sz="60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(</a:t>
            </a:r>
            <a:r>
              <a:rPr lang="zh-TW" altLang="en-US" sz="60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葛麗果聖歌</a:t>
            </a:r>
            <a:r>
              <a:rPr lang="en-US" altLang="zh-TW" sz="60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)</a:t>
            </a:r>
            <a:r>
              <a:rPr lang="en-US" altLang="zh-HK" sz="6000" b="1" dirty="0"/>
              <a:t>?</a:t>
            </a:r>
            <a:endParaRPr lang="zh-HK" altLang="en-US" sz="6000" b="1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 dirty="0"/>
          </a:p>
        </p:txBody>
      </p:sp>
      <p:pic>
        <p:nvPicPr>
          <p:cNvPr id="4" name="3 Ave Maria - Gregori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06397" y="957774"/>
            <a:ext cx="1120726" cy="112072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650">
            <a:off x="744148" y="3027420"/>
            <a:ext cx="2862801" cy="2882682"/>
          </a:xfrm>
          <a:prstGeom prst="rect">
            <a:avLst/>
          </a:prstGeom>
        </p:spPr>
      </p:pic>
      <p:pic>
        <p:nvPicPr>
          <p:cNvPr id="1026" name="Picture 2" descr="http://www.freeiconspng.com/uploads/gothic-cross-png-2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638" y="3089802"/>
            <a:ext cx="1734940" cy="24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-media-cache-ak0.pinimg.com/564x/5d/8a/aa/5d8aaabbe60846a0d24b3332c091a4f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4468">
            <a:off x="5719879" y="3101863"/>
            <a:ext cx="2706833" cy="270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27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3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3870" y="286604"/>
            <a:ext cx="7543800" cy="1450757"/>
          </a:xfrm>
        </p:spPr>
        <p:txBody>
          <a:bodyPr/>
          <a:lstStyle/>
          <a:p>
            <a:r>
              <a:rPr lang="en-US" altLang="zh-HK" dirty="0"/>
              <a:t>Mark </a:t>
            </a:r>
            <a:r>
              <a:rPr lang="en-US" altLang="zh-HK" dirty="0" err="1"/>
              <a:t>Ronson</a:t>
            </a:r>
            <a:r>
              <a:rPr lang="en-US" altLang="zh-HK" dirty="0"/>
              <a:t> - Uptown Funk ft. Bruno Mars</a:t>
            </a:r>
            <a:endParaRPr lang="zh-HK" altLang="en-US" dirty="0"/>
          </a:p>
        </p:txBody>
      </p:sp>
      <p:sp>
        <p:nvSpPr>
          <p:cNvPr id="4" name="橢圓 3"/>
          <p:cNvSpPr/>
          <p:nvPr/>
        </p:nvSpPr>
        <p:spPr>
          <a:xfrm>
            <a:off x="7015827" y="3467600"/>
            <a:ext cx="1847439" cy="9776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400" dirty="0" smtClean="0"/>
              <a:t>Dorian</a:t>
            </a:r>
          </a:p>
          <a:p>
            <a:pPr algn="ctr"/>
            <a:r>
              <a:rPr lang="en-US" altLang="zh-HK" sz="2400" dirty="0" smtClean="0"/>
              <a:t>Mode (r)</a:t>
            </a:r>
            <a:endParaRPr lang="zh-HK" altLang="en-US" sz="2400" dirty="0"/>
          </a:p>
        </p:txBody>
      </p:sp>
      <p:pic>
        <p:nvPicPr>
          <p:cNvPr id="5" name="圖片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837" y="1737361"/>
            <a:ext cx="4877508" cy="4877508"/>
          </a:xfrm>
          <a:prstGeom prst="rect">
            <a:avLst/>
          </a:prstGeom>
        </p:spPr>
      </p:pic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13487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4640" y="743538"/>
            <a:ext cx="4947920" cy="799592"/>
          </a:xfrm>
        </p:spPr>
        <p:txBody>
          <a:bodyPr>
            <a:normAutofit/>
          </a:bodyPr>
          <a:lstStyle/>
          <a:p>
            <a:r>
              <a:rPr lang="en-US" altLang="zh-HK" sz="4800" dirty="0" smtClean="0">
                <a:latin typeface="Comic Sans MS" panose="030F0702030302020204" pitchFamily="66" charset="0"/>
              </a:rPr>
              <a:t>Western Music</a:t>
            </a:r>
            <a:endParaRPr lang="zh-HK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1026" name="Picture 2" descr="https://www.mediastages.nl/data/bedrijfslogo/Stepping-Stone-logo-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" y="1543130"/>
            <a:ext cx="7644130" cy="45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6096000" y="3381741"/>
            <a:ext cx="3002280" cy="167912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b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800" dirty="0" smtClean="0">
                <a:latin typeface="Comic Sans MS" panose="030F0702030302020204" pitchFamily="66" charset="0"/>
              </a:rPr>
              <a:t>Gregorian Chant</a:t>
            </a:r>
            <a:endParaRPr lang="zh-HK" alt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36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2050" name="Picture 2" descr="http://cdn.shopify.com/s/files/1/0185/5092/products/persons-0135.png?v=13695435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8" y="1858865"/>
            <a:ext cx="3401951" cy="35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9" r="22848" b="3021"/>
          <a:stretch/>
        </p:blipFill>
        <p:spPr>
          <a:xfrm>
            <a:off x="3598166" y="81573"/>
            <a:ext cx="4876800" cy="665082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332" y="347345"/>
            <a:ext cx="5427175" cy="652485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67" y="626207"/>
            <a:ext cx="5184503" cy="5561558"/>
          </a:xfrm>
          <a:prstGeom prst="rect">
            <a:avLst/>
          </a:prstGeom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401" y="928757"/>
            <a:ext cx="5022274" cy="5789295"/>
          </a:xfrm>
        </p:spPr>
      </p:pic>
    </p:spTree>
    <p:extLst>
      <p:ext uri="{BB962C8B-B14F-4D97-AF65-F5344CB8AC3E}">
        <p14:creationId xmlns:p14="http://schemas.microsoft.com/office/powerpoint/2010/main" val="300402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08660" y="4325112"/>
            <a:ext cx="7772400" cy="2055368"/>
          </a:xfrm>
        </p:spPr>
        <p:txBody>
          <a:bodyPr>
            <a:normAutofit/>
          </a:bodyPr>
          <a:lstStyle/>
          <a:p>
            <a:r>
              <a:rPr lang="en-US" altLang="zh-HK" sz="3600" dirty="0" smtClean="0">
                <a:solidFill>
                  <a:srgbClr val="002060"/>
                </a:solidFill>
                <a:latin typeface="文鼎特圓" panose="020F0909000000000000" pitchFamily="49" charset="-120"/>
                <a:ea typeface="文鼎特圓" panose="020F0909000000000000" pitchFamily="49" charset="-120"/>
              </a:rPr>
              <a:t>Gregorian Chant</a:t>
            </a:r>
            <a:r>
              <a:rPr lang="zh-TW" altLang="en-US" sz="3600" dirty="0" smtClean="0">
                <a:solidFill>
                  <a:srgbClr val="002060"/>
                </a:solidFill>
                <a:latin typeface="文鼎特圓" panose="020F0909000000000000" pitchFamily="49" charset="-120"/>
                <a:ea typeface="文鼎特圓" panose="020F0909000000000000" pitchFamily="49" charset="-120"/>
              </a:rPr>
              <a:t>音樂記下的開始</a:t>
            </a:r>
            <a:endParaRPr lang="en-US" altLang="zh-TW" sz="3600" dirty="0" smtClean="0">
              <a:solidFill>
                <a:srgbClr val="002060"/>
              </a:solidFill>
              <a:latin typeface="文鼎特圓" panose="020F0909000000000000" pitchFamily="49" charset="-120"/>
              <a:ea typeface="文鼎特圓" panose="020F0909000000000000" pitchFamily="49" charset="-120"/>
            </a:endParaRPr>
          </a:p>
          <a:p>
            <a:r>
              <a:rPr lang="en-US" altLang="zh-TW" sz="3600" dirty="0" smtClean="0">
                <a:solidFill>
                  <a:srgbClr val="002060"/>
                </a:solidFill>
                <a:latin typeface="文鼎特圓" panose="020F0909000000000000" pitchFamily="49" charset="-120"/>
                <a:ea typeface="文鼎特圓" panose="020F0909000000000000" pitchFamily="49" charset="-120"/>
                <a:sym typeface="Wingdings" panose="05000000000000000000" pitchFamily="2" charset="2"/>
              </a:rPr>
              <a:t></a:t>
            </a:r>
            <a:r>
              <a:rPr lang="zh-TW" altLang="en-US" sz="3600" dirty="0" smtClean="0">
                <a:solidFill>
                  <a:srgbClr val="002060"/>
                </a:solidFill>
                <a:latin typeface="文鼎特圓" panose="020F0909000000000000" pitchFamily="49" charset="-120"/>
                <a:ea typeface="文鼎特圓" panose="020F0909000000000000" pitchFamily="49" charset="-120"/>
                <a:sym typeface="Wingdings" panose="05000000000000000000" pitchFamily="2" charset="2"/>
              </a:rPr>
              <a:t>獨立學音樂</a:t>
            </a:r>
            <a:endParaRPr lang="en-US" altLang="zh-TW" sz="3600" dirty="0" smtClean="0">
              <a:solidFill>
                <a:srgbClr val="002060"/>
              </a:solidFill>
              <a:latin typeface="文鼎特圓" panose="020F0909000000000000" pitchFamily="49" charset="-120"/>
              <a:ea typeface="文鼎特圓" panose="020F0909000000000000" pitchFamily="49" charset="-120"/>
              <a:sym typeface="Wingdings" panose="05000000000000000000" pitchFamily="2" charset="2"/>
            </a:endParaRPr>
          </a:p>
          <a:p>
            <a:r>
              <a:rPr lang="en-US" altLang="zh-TW" sz="3600" dirty="0" smtClean="0">
                <a:solidFill>
                  <a:srgbClr val="002060"/>
                </a:solidFill>
                <a:latin typeface="文鼎特圓" panose="020F0909000000000000" pitchFamily="49" charset="-120"/>
                <a:ea typeface="文鼎特圓" panose="020F0909000000000000" pitchFamily="49" charset="-120"/>
                <a:sym typeface="Wingdings" panose="05000000000000000000" pitchFamily="2" charset="2"/>
              </a:rPr>
              <a:t></a:t>
            </a:r>
            <a:r>
              <a:rPr lang="zh-TW" altLang="en-US" sz="3600" dirty="0" smtClean="0">
                <a:solidFill>
                  <a:srgbClr val="002060"/>
                </a:solidFill>
                <a:latin typeface="文鼎特圓" panose="020F0909000000000000" pitchFamily="49" charset="-120"/>
                <a:ea typeface="文鼎特圓" panose="020F0909000000000000" pitchFamily="49" charset="-120"/>
                <a:sym typeface="Wingdings" panose="05000000000000000000" pitchFamily="2" charset="2"/>
              </a:rPr>
              <a:t>音樂得以傳流</a:t>
            </a:r>
            <a:r>
              <a:rPr lang="en-US" altLang="zh-TW" sz="3600" dirty="0" smtClean="0">
                <a:solidFill>
                  <a:srgbClr val="002060"/>
                </a:solidFill>
                <a:latin typeface="文鼎特圓" panose="020F0909000000000000" pitchFamily="49" charset="-120"/>
                <a:ea typeface="文鼎特圓" panose="020F0909000000000000" pitchFamily="49" charset="-120"/>
                <a:sym typeface="Wingdings" panose="05000000000000000000" pitchFamily="2" charset="2"/>
              </a:rPr>
              <a:t>,</a:t>
            </a:r>
            <a:r>
              <a:rPr lang="zh-TW" altLang="en-US" sz="3600" dirty="0" smtClean="0">
                <a:solidFill>
                  <a:srgbClr val="002060"/>
                </a:solidFill>
                <a:latin typeface="文鼎特圓" panose="020F0909000000000000" pitchFamily="49" charset="-120"/>
                <a:ea typeface="文鼎特圓" panose="020F0909000000000000" pitchFamily="49" charset="-120"/>
                <a:sym typeface="Wingdings" panose="05000000000000000000" pitchFamily="2" charset="2"/>
              </a:rPr>
              <a:t>讓後世改良發展</a:t>
            </a:r>
            <a:endParaRPr lang="zh-HK" altLang="en-US" sz="3600" dirty="0">
              <a:solidFill>
                <a:srgbClr val="002060"/>
              </a:solidFill>
              <a:latin typeface="文鼎特圓" panose="020F0909000000000000" pitchFamily="49" charset="-120"/>
              <a:ea typeface="文鼎特圓" panose="020F0909000000000000" pitchFamily="49" charset="-120"/>
            </a:endParaRPr>
          </a:p>
        </p:txBody>
      </p:sp>
      <p:pic>
        <p:nvPicPr>
          <p:cNvPr id="3074" name="Picture 2" descr="http://images.popmatters.com/news_art/b/bestmusicwrit-spl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" y="265176"/>
            <a:ext cx="7543800" cy="377190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52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回顧">
  <a:themeElements>
    <a:clrScheme name="回顧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1786</TotalTime>
  <Words>307</Words>
  <Application>Microsoft Office PowerPoint</Application>
  <PresentationFormat>如螢幕大小 (4:3)</PresentationFormat>
  <Paragraphs>64</Paragraphs>
  <Slides>23</Slides>
  <Notes>0</Notes>
  <HiddenSlides>0</HiddenSlides>
  <MMClips>4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4" baseType="lpstr">
      <vt:lpstr>文鼎中特廣告體</vt:lpstr>
      <vt:lpstr>文鼎板刻ＰＯＰ體E</vt:lpstr>
      <vt:lpstr>文鼎俏黑體P</vt:lpstr>
      <vt:lpstr>文鼎特圓</vt:lpstr>
      <vt:lpstr>文鼎粗圓</vt:lpstr>
      <vt:lpstr>新細明體</vt:lpstr>
      <vt:lpstr>Calibri</vt:lpstr>
      <vt:lpstr>Calibri Light</vt:lpstr>
      <vt:lpstr>Comic Sans MS</vt:lpstr>
      <vt:lpstr>Wingdings</vt:lpstr>
      <vt:lpstr>回顧</vt:lpstr>
      <vt:lpstr>西方聲樂發展 中世紀及文藝復興</vt:lpstr>
      <vt:lpstr>西方音樂主要分類</vt:lpstr>
      <vt:lpstr>世俗音樂起源</vt:lpstr>
      <vt:lpstr>教會音樂</vt:lpstr>
      <vt:lpstr>What is Gregorian Chant(葛麗果聖歌)?</vt:lpstr>
      <vt:lpstr>Mark Ronson - Uptown Funk ft. Bruno Mars</vt:lpstr>
      <vt:lpstr>Western Music</vt:lpstr>
      <vt:lpstr>PowerPoint 簡報</vt:lpstr>
      <vt:lpstr>PowerPoint 簡報</vt:lpstr>
      <vt:lpstr>Gregorian Chant起源…講故仔</vt:lpstr>
      <vt:lpstr>PowerPoint 簡報</vt:lpstr>
      <vt:lpstr>Pope Saint Gregory I  590-604</vt:lpstr>
      <vt:lpstr>PowerPoint 簡報</vt:lpstr>
      <vt:lpstr>葛麗果聖歌特徵(一)</vt:lpstr>
      <vt:lpstr>葛麗果聖歌特徵(二)</vt:lpstr>
      <vt:lpstr>葛麗果聖歌特徵(三)</vt:lpstr>
      <vt:lpstr>葛麗果聖歌特徵(四)</vt:lpstr>
      <vt:lpstr>葛麗果聖歌特徵(五)</vt:lpstr>
      <vt:lpstr>葛麗果聖歌特徵(六)</vt:lpstr>
      <vt:lpstr>Mixolydian Mode (s)</vt:lpstr>
      <vt:lpstr>Daft Punk - Get Lucky</vt:lpstr>
      <vt:lpstr>Mark Ronson - Uptown Funk ft. Bruno Mars</vt:lpstr>
      <vt:lpstr>文藝復興 Renaissance  AD1450-1600</vt:lpstr>
    </vt:vector>
  </TitlesOfParts>
  <Company>Christian Alliance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Ng Lai Hong</dc:creator>
  <cp:lastModifiedBy>Ng Lai Hong </cp:lastModifiedBy>
  <cp:revision>61</cp:revision>
  <dcterms:created xsi:type="dcterms:W3CDTF">2016-09-06T04:01:39Z</dcterms:created>
  <dcterms:modified xsi:type="dcterms:W3CDTF">2016-09-15T00:48:17Z</dcterms:modified>
</cp:coreProperties>
</file>