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97" r:id="rId3"/>
    <p:sldId id="258" r:id="rId4"/>
    <p:sldId id="263" r:id="rId5"/>
    <p:sldId id="265" r:id="rId6"/>
    <p:sldId id="273" r:id="rId7"/>
    <p:sldId id="262" r:id="rId8"/>
    <p:sldId id="289" r:id="rId9"/>
    <p:sldId id="292" r:id="rId10"/>
    <p:sldId id="259" r:id="rId11"/>
    <p:sldId id="268" r:id="rId12"/>
    <p:sldId id="270" r:id="rId13"/>
    <p:sldId id="266" r:id="rId14"/>
    <p:sldId id="264" r:id="rId15"/>
    <p:sldId id="274" r:id="rId16"/>
    <p:sldId id="290" r:id="rId17"/>
    <p:sldId id="267" r:id="rId18"/>
    <p:sldId id="293" r:id="rId19"/>
    <p:sldId id="294" r:id="rId20"/>
    <p:sldId id="295" r:id="rId21"/>
    <p:sldId id="296" r:id="rId22"/>
    <p:sldId id="271" r:id="rId23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6208"/>
  </p:normalViewPr>
  <p:slideViewPr>
    <p:cSldViewPr snapToGrid="0" snapToObjects="1">
      <p:cViewPr varScale="1">
        <p:scale>
          <a:sx n="121" d="100"/>
          <a:sy n="121" d="100"/>
        </p:scale>
        <p:origin x="20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1CD6B1A-885A-E544-8B78-0CB7163922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912F4EA-0184-8240-AFD4-4491C7EBBA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  <a:endParaRPr kumimoji="1"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1753D16-E0CF-F540-BCC4-489AD66C8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E24CC-3074-A34B-9EFC-5F8BA01CD5B4}" type="datetimeFigureOut">
              <a:rPr kumimoji="1" lang="zh-HK" altLang="en-US" smtClean="0"/>
              <a:t>27/02/20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A768C95-DA05-F643-97C8-5984C368A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DB601D0-6B5E-854E-B40E-0160D6EC2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A17F6-67C5-A844-BFB6-D4D268E23418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261396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A851C07-D4B9-A349-8A2A-628824662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4E92225-9203-9E49-A382-FDD7DB3344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89E0E76-42FD-1245-8E29-59CB86CAA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E24CC-3074-A34B-9EFC-5F8BA01CD5B4}" type="datetimeFigureOut">
              <a:rPr kumimoji="1" lang="zh-HK" altLang="en-US" smtClean="0"/>
              <a:t>27/02/20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3D27B7D-DE7D-224F-BEA2-F4224877F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DF63AE5-DCA4-FD4D-80F9-49DAD8E1F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A17F6-67C5-A844-BFB6-D4D268E23418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44290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8B6CFB4C-6F91-894A-86BB-FFB4C7302F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47A6DC3-3082-144C-BBA5-0CA0B81A63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57B2BBF-AC7A-AF48-8B2C-570D45DA5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E24CC-3074-A34B-9EFC-5F8BA01CD5B4}" type="datetimeFigureOut">
              <a:rPr kumimoji="1" lang="zh-HK" altLang="en-US" smtClean="0"/>
              <a:t>27/02/20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B588D9D-F185-9446-A9A8-4F32566E1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3365A89-CD4D-784C-A9E6-1E0E7A5B7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A17F6-67C5-A844-BFB6-D4D268E23418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404178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899637-39F6-C245-AA1D-CC94EFE29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C194562-6064-8A49-A390-D66AE2C3F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194BED2-4891-504A-AA59-8A692B836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E24CC-3074-A34B-9EFC-5F8BA01CD5B4}" type="datetimeFigureOut">
              <a:rPr kumimoji="1" lang="zh-HK" altLang="en-US" smtClean="0"/>
              <a:t>27/02/20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DC18E09-11EC-604D-A282-EF286F6A9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CF344A4-79F5-7447-9AB5-811C3CCAA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A17F6-67C5-A844-BFB6-D4D268E23418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182205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E3F5622-DBA5-CA44-813E-3FB6B4DFA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22C1F5D-78DC-8242-9F1B-78C864E83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EE38C8F-4A55-4846-8441-A248F2068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E24CC-3074-A34B-9EFC-5F8BA01CD5B4}" type="datetimeFigureOut">
              <a:rPr kumimoji="1" lang="zh-HK" altLang="en-US" smtClean="0"/>
              <a:t>27/02/20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05DC8E2-EC77-BE45-824B-BC4A3EB8D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D5CC8CE-46FD-BF45-A52A-D29D6F5C6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A17F6-67C5-A844-BFB6-D4D268E23418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92600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A6FA9C-DE97-0D4B-9CB5-9B50A0801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0C6ED64-522B-C64C-8900-8798A0FAE6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2284B71-8216-5743-9873-AC1856553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DFBA0B0-C97F-AD43-995B-029B76631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E24CC-3074-A34B-9EFC-5F8BA01CD5B4}" type="datetimeFigureOut">
              <a:rPr kumimoji="1" lang="zh-HK" altLang="en-US" smtClean="0"/>
              <a:t>27/02/20</a:t>
            </a:fld>
            <a:endParaRPr kumimoji="1"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7A44AA9-EDE6-704F-B58F-D2C5CBF35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3FE09DA-20C4-644E-B548-DADBB56D6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A17F6-67C5-A844-BFB6-D4D268E23418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340482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0ADC6D-447C-3D47-96F5-AE21818B9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C4CAB27-4297-B24A-9AAC-763C0C6C9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00188F5-912C-DD4B-9DCB-89DEF4A9C9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5DD040C-8E02-5049-AB1D-8A393A5BE4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85F3E3B-BFB7-A34E-85F7-F018F22F16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A2057A95-F3E5-CF42-9E5F-49C51A7F7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E24CC-3074-A34B-9EFC-5F8BA01CD5B4}" type="datetimeFigureOut">
              <a:rPr kumimoji="1" lang="zh-HK" altLang="en-US" smtClean="0"/>
              <a:t>27/02/20</a:t>
            </a:fld>
            <a:endParaRPr kumimoji="1"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CEE91563-4860-7841-AF16-B526DB96C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88E7EE0F-BBEE-8C41-A0C9-44CA55DD5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A17F6-67C5-A844-BFB6-D4D268E23418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154815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419916-A5A9-104A-A538-127AA7264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CA3ABCD-CEF8-8047-AFA8-6F11CE6E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E24CC-3074-A34B-9EFC-5F8BA01CD5B4}" type="datetimeFigureOut">
              <a:rPr kumimoji="1" lang="zh-HK" altLang="en-US" smtClean="0"/>
              <a:t>27/02/20</a:t>
            </a:fld>
            <a:endParaRPr kumimoji="1"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C20F89E-8C30-7F41-8A43-81AA19833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10661E7-4006-D846-BA31-E38DC71B0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A17F6-67C5-A844-BFB6-D4D268E23418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115892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DB725D4-D1B9-D540-A4A9-23E71F8F2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E24CC-3074-A34B-9EFC-5F8BA01CD5B4}" type="datetimeFigureOut">
              <a:rPr kumimoji="1" lang="zh-HK" altLang="en-US" smtClean="0"/>
              <a:t>27/02/20</a:t>
            </a:fld>
            <a:endParaRPr kumimoji="1"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1B55E26-AD90-DD46-AF0E-E94BB8C13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AB50474-ACBF-6B47-AE1C-62E3C326D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A17F6-67C5-A844-BFB6-D4D268E23418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4937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3C2AFD-A39F-0E41-B210-351E30598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1522583-435C-2146-B2B9-CFB1584DD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0E0F131-AF41-F848-85BF-60DED0989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F77B00E-49CE-AC41-8605-D41838EC0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E24CC-3074-A34B-9EFC-5F8BA01CD5B4}" type="datetimeFigureOut">
              <a:rPr kumimoji="1" lang="zh-HK" altLang="en-US" smtClean="0"/>
              <a:t>27/02/20</a:t>
            </a:fld>
            <a:endParaRPr kumimoji="1"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0A5412F-0406-414C-ADB4-7CA87E53D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BF959FE-75CE-EC47-BE4E-4AB5651C8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A17F6-67C5-A844-BFB6-D4D268E23418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266007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6D94CF-BFEB-B842-85B8-2C793A66E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F3A55B2A-0609-2E41-9988-5FC4DA1C84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042599B-4FA8-9741-952E-5FBE661AF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6EAF502-4D8E-814B-838B-3699D5F80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E24CC-3074-A34B-9EFC-5F8BA01CD5B4}" type="datetimeFigureOut">
              <a:rPr kumimoji="1" lang="zh-HK" altLang="en-US" smtClean="0"/>
              <a:t>27/02/20</a:t>
            </a:fld>
            <a:endParaRPr kumimoji="1"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CC546BB-98C5-BD44-B426-6FD4F01E3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F6EDD5B-5181-CC4C-A218-1599E74B1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A17F6-67C5-A844-BFB6-D4D268E23418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249290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89EC973-3CAC-9843-85A3-F84512DA4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A8799F9-2705-3940-943C-8E111BF0A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620FA09-AA9B-B44A-A8A7-F704098136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E24CC-3074-A34B-9EFC-5F8BA01CD5B4}" type="datetimeFigureOut">
              <a:rPr kumimoji="1" lang="zh-HK" altLang="en-US" smtClean="0"/>
              <a:t>27/02/20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9736D3F-BE7F-D543-8199-0EA0607018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8A92F4D-887C-9040-8B54-B94235A4EF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A17F6-67C5-A844-BFB6-D4D268E23418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391604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1.png"/><Relationship Id="rId7" Type="http://schemas.openxmlformats.org/officeDocument/2006/relationships/image" Target="../media/image21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zh.wikipedia.org/wiki/File:Female-general.jpg" TargetMode="External"/><Relationship Id="rId5" Type="http://schemas.openxmlformats.org/officeDocument/2006/relationships/image" Target="../media/image1.emf"/><Relationship Id="rId10" Type="http://schemas.openxmlformats.org/officeDocument/2006/relationships/image" Target="../media/image24.tiff"/><Relationship Id="rId4" Type="http://schemas.microsoft.com/office/2007/relationships/hdphoto" Target="../media/hdphoto1.wdp"/><Relationship Id="rId9" Type="http://schemas.openxmlformats.org/officeDocument/2006/relationships/image" Target="../media/image23.tif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iff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iff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tiff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1.png"/><Relationship Id="rId7" Type="http://schemas.openxmlformats.org/officeDocument/2006/relationships/image" Target="../media/image1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8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.emf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0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.emf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/>
          <p:cNvPicPr>
            <a:picLocks noChangeAspect="1"/>
          </p:cNvPicPr>
          <p:nvPr/>
        </p:nvPicPr>
        <p:blipFill>
          <a:blip r:embed="rId2">
            <a:grayscl/>
          </a:blip>
          <a:srcRect l="10634" b="29966"/>
          <a:stretch>
            <a:fillRect/>
          </a:stretch>
        </p:blipFill>
        <p:spPr>
          <a:xfrm rot="9709526" flipH="1">
            <a:off x="-1065917" y="-450396"/>
            <a:ext cx="5820008" cy="5903817"/>
          </a:xfrm>
          <a:custGeom>
            <a:avLst/>
            <a:gdLst>
              <a:gd name="connsiteX0" fmla="*/ 1938173 w 5820008"/>
              <a:gd name="connsiteY0" fmla="*/ 5903817 h 5903817"/>
              <a:gd name="connsiteX1" fmla="*/ 5820008 w 5820008"/>
              <a:gd name="connsiteY1" fmla="*/ 4629444 h 5903817"/>
              <a:gd name="connsiteX2" fmla="*/ 5820008 w 5820008"/>
              <a:gd name="connsiteY2" fmla="*/ 0 h 5903817"/>
              <a:gd name="connsiteX3" fmla="*/ 0 w 5820008"/>
              <a:gd name="connsiteY3" fmla="*/ 0 h 5903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0008" h="5903817">
                <a:moveTo>
                  <a:pt x="1938173" y="5903817"/>
                </a:moveTo>
                <a:lnTo>
                  <a:pt x="5820008" y="4629444"/>
                </a:lnTo>
                <a:lnTo>
                  <a:pt x="5820008" y="0"/>
                </a:lnTo>
                <a:lnTo>
                  <a:pt x="0" y="0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5963" name="图片 59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10031223" y="11010"/>
            <a:ext cx="2160777" cy="2796943"/>
          </a:xfrm>
          <a:prstGeom prst="rect">
            <a:avLst/>
          </a:prstGeom>
        </p:spPr>
      </p:pic>
      <p:pic>
        <p:nvPicPr>
          <p:cNvPr id="5964" name="图片 59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69923"/>
            <a:ext cx="208048" cy="869944"/>
          </a:xfrm>
          <a:prstGeom prst="rect">
            <a:avLst/>
          </a:prstGeom>
        </p:spPr>
      </p:pic>
      <p:pic>
        <p:nvPicPr>
          <p:cNvPr id="5965" name="图片 59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43" y="2272402"/>
            <a:ext cx="4494660" cy="4609263"/>
          </a:xfrm>
          <a:prstGeom prst="rect">
            <a:avLst/>
          </a:prstGeom>
        </p:spPr>
      </p:pic>
      <p:pic>
        <p:nvPicPr>
          <p:cNvPr id="5960" name="图片 59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758659" y="1031769"/>
            <a:ext cx="1063421" cy="683444"/>
          </a:xfrm>
          <a:prstGeom prst="rect">
            <a:avLst/>
          </a:prstGeom>
        </p:spPr>
      </p:pic>
      <p:pic>
        <p:nvPicPr>
          <p:cNvPr id="5962" name="图片 596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445" y="4406724"/>
            <a:ext cx="1189129" cy="1249872"/>
          </a:xfrm>
          <a:prstGeom prst="rect">
            <a:avLst/>
          </a:prstGeom>
        </p:spPr>
      </p:pic>
      <p:sp>
        <p:nvSpPr>
          <p:cNvPr id="5968" name="椭圆 5967"/>
          <p:cNvSpPr/>
          <p:nvPr/>
        </p:nvSpPr>
        <p:spPr>
          <a:xfrm>
            <a:off x="7939144" y="2345167"/>
            <a:ext cx="311971" cy="2689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69" name="椭圆 5968"/>
          <p:cNvSpPr/>
          <p:nvPr/>
        </p:nvSpPr>
        <p:spPr>
          <a:xfrm>
            <a:off x="9348351" y="2360671"/>
            <a:ext cx="225374" cy="178133"/>
          </a:xfrm>
          <a:custGeom>
            <a:avLst/>
            <a:gdLst>
              <a:gd name="connsiteX0" fmla="*/ 0 w 225329"/>
              <a:gd name="connsiteY0" fmla="*/ 67551 h 135102"/>
              <a:gd name="connsiteX1" fmla="*/ 112665 w 225329"/>
              <a:gd name="connsiteY1" fmla="*/ 0 h 135102"/>
              <a:gd name="connsiteX2" fmla="*/ 225330 w 225329"/>
              <a:gd name="connsiteY2" fmla="*/ 67551 h 135102"/>
              <a:gd name="connsiteX3" fmla="*/ 112665 w 225329"/>
              <a:gd name="connsiteY3" fmla="*/ 135102 h 135102"/>
              <a:gd name="connsiteX4" fmla="*/ 0 w 225329"/>
              <a:gd name="connsiteY4" fmla="*/ 67551 h 135102"/>
              <a:gd name="connsiteX0" fmla="*/ 44 w 225374"/>
              <a:gd name="connsiteY0" fmla="*/ 110582 h 178133"/>
              <a:gd name="connsiteX1" fmla="*/ 123466 w 225374"/>
              <a:gd name="connsiteY1" fmla="*/ 0 h 178133"/>
              <a:gd name="connsiteX2" fmla="*/ 225374 w 225374"/>
              <a:gd name="connsiteY2" fmla="*/ 110582 h 178133"/>
              <a:gd name="connsiteX3" fmla="*/ 112709 w 225374"/>
              <a:gd name="connsiteY3" fmla="*/ 178133 h 178133"/>
              <a:gd name="connsiteX4" fmla="*/ 44 w 225374"/>
              <a:gd name="connsiteY4" fmla="*/ 110582 h 17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374" h="178133">
                <a:moveTo>
                  <a:pt x="44" y="110582"/>
                </a:moveTo>
                <a:cubicBezTo>
                  <a:pt x="1837" y="80893"/>
                  <a:pt x="61243" y="0"/>
                  <a:pt x="123466" y="0"/>
                </a:cubicBezTo>
                <a:cubicBezTo>
                  <a:pt x="185689" y="0"/>
                  <a:pt x="225374" y="73275"/>
                  <a:pt x="225374" y="110582"/>
                </a:cubicBezTo>
                <a:cubicBezTo>
                  <a:pt x="225374" y="147889"/>
                  <a:pt x="174932" y="178133"/>
                  <a:pt x="112709" y="178133"/>
                </a:cubicBezTo>
                <a:cubicBezTo>
                  <a:pt x="50486" y="178133"/>
                  <a:pt x="-1749" y="140271"/>
                  <a:pt x="44" y="1105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70" name="椭圆 5969"/>
          <p:cNvSpPr/>
          <p:nvPr/>
        </p:nvSpPr>
        <p:spPr>
          <a:xfrm>
            <a:off x="7551867" y="3318141"/>
            <a:ext cx="64547" cy="1591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71" name="椭圆 5970"/>
          <p:cNvSpPr/>
          <p:nvPr/>
        </p:nvSpPr>
        <p:spPr>
          <a:xfrm>
            <a:off x="9660367" y="4963030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72" name="椭圆 5971"/>
          <p:cNvSpPr/>
          <p:nvPr/>
        </p:nvSpPr>
        <p:spPr>
          <a:xfrm>
            <a:off x="5475642" y="4832781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73" name="椭圆 5972"/>
          <p:cNvSpPr/>
          <p:nvPr/>
        </p:nvSpPr>
        <p:spPr>
          <a:xfrm>
            <a:off x="5787614" y="2283219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74" name="椭圆 5973"/>
          <p:cNvSpPr/>
          <p:nvPr/>
        </p:nvSpPr>
        <p:spPr>
          <a:xfrm>
            <a:off x="8498541" y="1521576"/>
            <a:ext cx="112269" cy="1936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75" name="椭圆 5974"/>
          <p:cNvSpPr/>
          <p:nvPr/>
        </p:nvSpPr>
        <p:spPr>
          <a:xfrm>
            <a:off x="8810513" y="3746259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76" name="椭圆 5975"/>
          <p:cNvSpPr/>
          <p:nvPr/>
        </p:nvSpPr>
        <p:spPr>
          <a:xfrm>
            <a:off x="11360075" y="4843537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77" name="椭圆 5976"/>
          <p:cNvSpPr/>
          <p:nvPr/>
        </p:nvSpPr>
        <p:spPr>
          <a:xfrm>
            <a:off x="9821732" y="6026879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78" name="椭圆 5977"/>
          <p:cNvSpPr/>
          <p:nvPr/>
        </p:nvSpPr>
        <p:spPr>
          <a:xfrm>
            <a:off x="10143465" y="3476354"/>
            <a:ext cx="151606" cy="144329"/>
          </a:xfrm>
          <a:custGeom>
            <a:avLst/>
            <a:gdLst>
              <a:gd name="connsiteX0" fmla="*/ 0 w 161365"/>
              <a:gd name="connsiteY0" fmla="*/ 60242 h 120484"/>
              <a:gd name="connsiteX1" fmla="*/ 80683 w 161365"/>
              <a:gd name="connsiteY1" fmla="*/ 0 h 120484"/>
              <a:gd name="connsiteX2" fmla="*/ 161366 w 161365"/>
              <a:gd name="connsiteY2" fmla="*/ 60242 h 120484"/>
              <a:gd name="connsiteX3" fmla="*/ 80683 w 161365"/>
              <a:gd name="connsiteY3" fmla="*/ 120484 h 120484"/>
              <a:gd name="connsiteX4" fmla="*/ 0 w 161365"/>
              <a:gd name="connsiteY4" fmla="*/ 60242 h 120484"/>
              <a:gd name="connsiteX0" fmla="*/ 1148 w 165968"/>
              <a:gd name="connsiteY0" fmla="*/ 60242 h 141999"/>
              <a:gd name="connsiteX1" fmla="*/ 81831 w 165968"/>
              <a:gd name="connsiteY1" fmla="*/ 0 h 141999"/>
              <a:gd name="connsiteX2" fmla="*/ 162514 w 165968"/>
              <a:gd name="connsiteY2" fmla="*/ 60242 h 141999"/>
              <a:gd name="connsiteX3" fmla="*/ 135619 w 165968"/>
              <a:gd name="connsiteY3" fmla="*/ 141999 h 141999"/>
              <a:gd name="connsiteX4" fmla="*/ 1148 w 165968"/>
              <a:gd name="connsiteY4" fmla="*/ 60242 h 141999"/>
              <a:gd name="connsiteX0" fmla="*/ 997 w 151606"/>
              <a:gd name="connsiteY0" fmla="*/ 104235 h 144329"/>
              <a:gd name="connsiteX1" fmla="*/ 70923 w 151606"/>
              <a:gd name="connsiteY1" fmla="*/ 963 h 144329"/>
              <a:gd name="connsiteX2" fmla="*/ 151606 w 151606"/>
              <a:gd name="connsiteY2" fmla="*/ 61205 h 144329"/>
              <a:gd name="connsiteX3" fmla="*/ 124711 w 151606"/>
              <a:gd name="connsiteY3" fmla="*/ 142962 h 144329"/>
              <a:gd name="connsiteX4" fmla="*/ 997 w 151606"/>
              <a:gd name="connsiteY4" fmla="*/ 104235 h 14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606" h="144329">
                <a:moveTo>
                  <a:pt x="997" y="104235"/>
                </a:moveTo>
                <a:cubicBezTo>
                  <a:pt x="-7968" y="80569"/>
                  <a:pt x="45822" y="8135"/>
                  <a:pt x="70923" y="963"/>
                </a:cubicBezTo>
                <a:cubicBezTo>
                  <a:pt x="96024" y="-6209"/>
                  <a:pt x="151606" y="27934"/>
                  <a:pt x="151606" y="61205"/>
                </a:cubicBezTo>
                <a:cubicBezTo>
                  <a:pt x="151606" y="94476"/>
                  <a:pt x="149812" y="135790"/>
                  <a:pt x="124711" y="142962"/>
                </a:cubicBezTo>
                <a:cubicBezTo>
                  <a:pt x="99610" y="150134"/>
                  <a:pt x="9962" y="127901"/>
                  <a:pt x="997" y="1042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79" name="椭圆 5978"/>
          <p:cNvSpPr/>
          <p:nvPr/>
        </p:nvSpPr>
        <p:spPr>
          <a:xfrm>
            <a:off x="5066852" y="1928215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80" name="椭圆 5979"/>
          <p:cNvSpPr/>
          <p:nvPr/>
        </p:nvSpPr>
        <p:spPr>
          <a:xfrm>
            <a:off x="3528509" y="3111557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81" name="椭圆 5980"/>
          <p:cNvSpPr/>
          <p:nvPr/>
        </p:nvSpPr>
        <p:spPr>
          <a:xfrm>
            <a:off x="3840481" y="561995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82" name="椭圆 5981"/>
          <p:cNvSpPr/>
          <p:nvPr/>
        </p:nvSpPr>
        <p:spPr>
          <a:xfrm>
            <a:off x="2646381" y="2767312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83" name="椭圆 5982"/>
          <p:cNvSpPr/>
          <p:nvPr/>
        </p:nvSpPr>
        <p:spPr>
          <a:xfrm>
            <a:off x="1108038" y="3950654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84" name="椭圆 5983"/>
          <p:cNvSpPr/>
          <p:nvPr/>
        </p:nvSpPr>
        <p:spPr>
          <a:xfrm>
            <a:off x="1420010" y="1401092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85" name="椭圆 5984"/>
          <p:cNvSpPr/>
          <p:nvPr/>
        </p:nvSpPr>
        <p:spPr>
          <a:xfrm>
            <a:off x="7863840" y="5413693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86" name="椭圆 5985"/>
          <p:cNvSpPr/>
          <p:nvPr/>
        </p:nvSpPr>
        <p:spPr>
          <a:xfrm>
            <a:off x="6325497" y="6597035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87" name="椭圆 5986"/>
          <p:cNvSpPr/>
          <p:nvPr/>
        </p:nvSpPr>
        <p:spPr>
          <a:xfrm>
            <a:off x="6637469" y="4047473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88" name="椭圆 5987"/>
          <p:cNvSpPr/>
          <p:nvPr/>
        </p:nvSpPr>
        <p:spPr>
          <a:xfrm>
            <a:off x="6992470" y="1971246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89" name="椭圆 5988"/>
          <p:cNvSpPr/>
          <p:nvPr/>
        </p:nvSpPr>
        <p:spPr>
          <a:xfrm>
            <a:off x="5454082" y="3154521"/>
            <a:ext cx="182926" cy="163620"/>
          </a:xfrm>
          <a:custGeom>
            <a:avLst/>
            <a:gdLst>
              <a:gd name="connsiteX0" fmla="*/ 0 w 161365"/>
              <a:gd name="connsiteY0" fmla="*/ 60242 h 120484"/>
              <a:gd name="connsiteX1" fmla="*/ 80683 w 161365"/>
              <a:gd name="connsiteY1" fmla="*/ 0 h 120484"/>
              <a:gd name="connsiteX2" fmla="*/ 161366 w 161365"/>
              <a:gd name="connsiteY2" fmla="*/ 60242 h 120484"/>
              <a:gd name="connsiteX3" fmla="*/ 80683 w 161365"/>
              <a:gd name="connsiteY3" fmla="*/ 120484 h 120484"/>
              <a:gd name="connsiteX4" fmla="*/ 0 w 161365"/>
              <a:gd name="connsiteY4" fmla="*/ 60242 h 120484"/>
              <a:gd name="connsiteX0" fmla="*/ 0 w 182881"/>
              <a:gd name="connsiteY0" fmla="*/ 60321 h 120685"/>
              <a:gd name="connsiteX1" fmla="*/ 80683 w 182881"/>
              <a:gd name="connsiteY1" fmla="*/ 79 h 120685"/>
              <a:gd name="connsiteX2" fmla="*/ 182881 w 182881"/>
              <a:gd name="connsiteY2" fmla="*/ 71079 h 120685"/>
              <a:gd name="connsiteX3" fmla="*/ 80683 w 182881"/>
              <a:gd name="connsiteY3" fmla="*/ 120563 h 120685"/>
              <a:gd name="connsiteX4" fmla="*/ 0 w 182881"/>
              <a:gd name="connsiteY4" fmla="*/ 60321 h 120685"/>
              <a:gd name="connsiteX0" fmla="*/ 45 w 182926"/>
              <a:gd name="connsiteY0" fmla="*/ 60309 h 163620"/>
              <a:gd name="connsiteX1" fmla="*/ 80728 w 182926"/>
              <a:gd name="connsiteY1" fmla="*/ 67 h 163620"/>
              <a:gd name="connsiteX2" fmla="*/ 182926 w 182926"/>
              <a:gd name="connsiteY2" fmla="*/ 71067 h 163620"/>
              <a:gd name="connsiteX3" fmla="*/ 91485 w 182926"/>
              <a:gd name="connsiteY3" fmla="*/ 163582 h 163620"/>
              <a:gd name="connsiteX4" fmla="*/ 45 w 182926"/>
              <a:gd name="connsiteY4" fmla="*/ 60309 h 16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926" h="163620">
                <a:moveTo>
                  <a:pt x="45" y="60309"/>
                </a:moveTo>
                <a:cubicBezTo>
                  <a:pt x="-1748" y="33057"/>
                  <a:pt x="50248" y="-1726"/>
                  <a:pt x="80728" y="67"/>
                </a:cubicBezTo>
                <a:cubicBezTo>
                  <a:pt x="111208" y="1860"/>
                  <a:pt x="182926" y="37796"/>
                  <a:pt x="182926" y="71067"/>
                </a:cubicBezTo>
                <a:cubicBezTo>
                  <a:pt x="182926" y="104338"/>
                  <a:pt x="121965" y="165375"/>
                  <a:pt x="91485" y="163582"/>
                </a:cubicBezTo>
                <a:cubicBezTo>
                  <a:pt x="61005" y="161789"/>
                  <a:pt x="1838" y="87562"/>
                  <a:pt x="45" y="603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90" name="椭圆 5989"/>
          <p:cNvSpPr/>
          <p:nvPr/>
        </p:nvSpPr>
        <p:spPr>
          <a:xfrm>
            <a:off x="5766099" y="605026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06" name="椭圆 6005"/>
          <p:cNvSpPr/>
          <p:nvPr/>
        </p:nvSpPr>
        <p:spPr>
          <a:xfrm>
            <a:off x="6992470" y="4081400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5768048" y="937846"/>
            <a:ext cx="2353976" cy="5209517"/>
            <a:chOff x="5768048" y="937846"/>
            <a:chExt cx="2353976" cy="5209517"/>
          </a:xfrm>
        </p:grpSpPr>
        <p:grpSp>
          <p:nvGrpSpPr>
            <p:cNvPr id="6020" name="组合 6019"/>
            <p:cNvGrpSpPr/>
            <p:nvPr/>
          </p:nvGrpSpPr>
          <p:grpSpPr>
            <a:xfrm>
              <a:off x="5768048" y="937846"/>
              <a:ext cx="2353976" cy="5209517"/>
              <a:chOff x="7210222" y="3140035"/>
              <a:chExt cx="1770664" cy="3272488"/>
            </a:xfrm>
          </p:grpSpPr>
          <p:sp>
            <p:nvSpPr>
              <p:cNvPr id="6021" name="矩形 6020"/>
              <p:cNvSpPr/>
              <p:nvPr/>
            </p:nvSpPr>
            <p:spPr>
              <a:xfrm>
                <a:off x="7210222" y="3140035"/>
                <a:ext cx="1770664" cy="3272488"/>
              </a:xfrm>
              <a:prstGeom prst="rect">
                <a:avLst/>
              </a:prstGeom>
              <a:solidFill>
                <a:srgbClr val="EBEBEB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1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22" name="矩形 6021"/>
              <p:cNvSpPr/>
              <p:nvPr/>
            </p:nvSpPr>
            <p:spPr>
              <a:xfrm>
                <a:off x="7210222" y="3140035"/>
                <a:ext cx="1770664" cy="3272488"/>
              </a:xfrm>
              <a:prstGeom prst="rect">
                <a:avLst/>
              </a:prstGeom>
              <a:blipFill>
                <a:blip r:embed="rId7">
                  <a:alphaModFix amt="26000"/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sharpenSoften amount="50000"/>
                          </a14:imgEffect>
                          <a14:imgEffect>
                            <a14:colorTemperature colorTemp="4682"/>
                          </a14:imgEffect>
                          <a14:imgEffect>
                            <a14:saturation sat="28000"/>
                          </a14:imgEffect>
                          <a14:imgEffect>
                            <a14:brightnessContrast bright="18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012" name="组合 6011"/>
            <p:cNvGrpSpPr/>
            <p:nvPr/>
          </p:nvGrpSpPr>
          <p:grpSpPr>
            <a:xfrm>
              <a:off x="6022860" y="1763607"/>
              <a:ext cx="1520414" cy="1520414"/>
              <a:chOff x="6289903" y="1763607"/>
              <a:chExt cx="1520414" cy="1520414"/>
            </a:xfrm>
          </p:grpSpPr>
          <p:sp>
            <p:nvSpPr>
              <p:cNvPr id="5992" name="矩形 5991"/>
              <p:cNvSpPr/>
              <p:nvPr/>
            </p:nvSpPr>
            <p:spPr>
              <a:xfrm>
                <a:off x="6289903" y="1763607"/>
                <a:ext cx="1520414" cy="1520414"/>
              </a:xfrm>
              <a:prstGeom prst="rect">
                <a:avLst/>
              </a:prstGeom>
              <a:noFill/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5994" name="直接连接符 5993"/>
              <p:cNvCxnSpPr/>
              <p:nvPr/>
            </p:nvCxnSpPr>
            <p:spPr>
              <a:xfrm>
                <a:off x="6289903" y="1763607"/>
                <a:ext cx="1520414" cy="1520414"/>
              </a:xfrm>
              <a:prstGeom prst="line">
                <a:avLst/>
              </a:prstGeom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5995" name="直接连接符 5994"/>
              <p:cNvCxnSpPr/>
              <p:nvPr/>
            </p:nvCxnSpPr>
            <p:spPr>
              <a:xfrm flipH="1">
                <a:off x="6289903" y="1763607"/>
                <a:ext cx="1520414" cy="1520414"/>
              </a:xfrm>
              <a:prstGeom prst="line">
                <a:avLst/>
              </a:prstGeom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5999" name="直接连接符 5998"/>
              <p:cNvCxnSpPr>
                <a:stCxn id="5992" idx="3"/>
                <a:endCxn id="5992" idx="1"/>
              </p:cNvCxnSpPr>
              <p:nvPr/>
            </p:nvCxnSpPr>
            <p:spPr>
              <a:xfrm flipH="1">
                <a:off x="6289903" y="2523814"/>
                <a:ext cx="1520414" cy="0"/>
              </a:xfrm>
              <a:prstGeom prst="line">
                <a:avLst/>
              </a:prstGeom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6002" name="直接连接符 6001"/>
              <p:cNvCxnSpPr>
                <a:stCxn id="5992" idx="0"/>
                <a:endCxn id="5992" idx="2"/>
              </p:cNvCxnSpPr>
              <p:nvPr/>
            </p:nvCxnSpPr>
            <p:spPr>
              <a:xfrm>
                <a:off x="7050110" y="1763607"/>
                <a:ext cx="0" cy="1520414"/>
              </a:xfrm>
              <a:prstGeom prst="line">
                <a:avLst/>
              </a:prstGeom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  <p:grpSp>
          <p:nvGrpSpPr>
            <p:cNvPr id="6013" name="组合 6012"/>
            <p:cNvGrpSpPr/>
            <p:nvPr/>
          </p:nvGrpSpPr>
          <p:grpSpPr>
            <a:xfrm>
              <a:off x="6022860" y="3511246"/>
              <a:ext cx="1520414" cy="1520414"/>
              <a:chOff x="6289903" y="3511246"/>
              <a:chExt cx="1520414" cy="1520414"/>
            </a:xfrm>
          </p:grpSpPr>
          <p:sp>
            <p:nvSpPr>
              <p:cNvPr id="6007" name="矩形 6006"/>
              <p:cNvSpPr/>
              <p:nvPr/>
            </p:nvSpPr>
            <p:spPr>
              <a:xfrm>
                <a:off x="6289903" y="3511246"/>
                <a:ext cx="1520414" cy="1520414"/>
              </a:xfrm>
              <a:prstGeom prst="rect">
                <a:avLst/>
              </a:prstGeom>
              <a:noFill/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6008" name="直接连接符 6007"/>
              <p:cNvCxnSpPr/>
              <p:nvPr/>
            </p:nvCxnSpPr>
            <p:spPr>
              <a:xfrm>
                <a:off x="6289903" y="3511246"/>
                <a:ext cx="1520414" cy="1520414"/>
              </a:xfrm>
              <a:prstGeom prst="line">
                <a:avLst/>
              </a:prstGeom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6009" name="直接连接符 6008"/>
              <p:cNvCxnSpPr/>
              <p:nvPr/>
            </p:nvCxnSpPr>
            <p:spPr>
              <a:xfrm flipH="1">
                <a:off x="6289903" y="3511246"/>
                <a:ext cx="1520414" cy="1520414"/>
              </a:xfrm>
              <a:prstGeom prst="line">
                <a:avLst/>
              </a:prstGeom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6010" name="直接连接符 6009"/>
              <p:cNvCxnSpPr>
                <a:stCxn id="6007" idx="3"/>
                <a:endCxn id="6007" idx="1"/>
              </p:cNvCxnSpPr>
              <p:nvPr/>
            </p:nvCxnSpPr>
            <p:spPr>
              <a:xfrm flipH="1">
                <a:off x="6289903" y="4271453"/>
                <a:ext cx="1520414" cy="0"/>
              </a:xfrm>
              <a:prstGeom prst="line">
                <a:avLst/>
              </a:prstGeom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6011" name="直接连接符 6010"/>
              <p:cNvCxnSpPr>
                <a:stCxn id="6007" idx="0"/>
                <a:endCxn id="6007" idx="2"/>
              </p:cNvCxnSpPr>
              <p:nvPr/>
            </p:nvCxnSpPr>
            <p:spPr>
              <a:xfrm>
                <a:off x="7050110" y="3511246"/>
                <a:ext cx="0" cy="1520414"/>
              </a:xfrm>
              <a:prstGeom prst="line">
                <a:avLst/>
              </a:prstGeom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</p:grpSp>
      <p:pic>
        <p:nvPicPr>
          <p:cNvPr id="6026" name="图片 60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449014" flipH="1" flipV="1">
            <a:off x="3824513" y="1049701"/>
            <a:ext cx="2170413" cy="2809416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7522819" y="4667687"/>
            <a:ext cx="553998" cy="1610757"/>
            <a:chOff x="7522819" y="4667688"/>
            <a:chExt cx="553998" cy="1047738"/>
          </a:xfrm>
        </p:grpSpPr>
        <p:sp>
          <p:nvSpPr>
            <p:cNvPr id="6016" name="文本框 6015"/>
            <p:cNvSpPr txBox="1"/>
            <p:nvPr/>
          </p:nvSpPr>
          <p:spPr>
            <a:xfrm>
              <a:off x="7522819" y="5083514"/>
              <a:ext cx="553998" cy="63191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AF5558"/>
                  </a:solidFill>
                  <a:latin typeface="Kaiti SC" panose="02010600040101010101" pitchFamily="2" charset="-122"/>
                  <a:ea typeface="Kaiti SC" panose="02010600040101010101" pitchFamily="2" charset="-122"/>
                </a:rPr>
                <a:t>淺</a:t>
              </a:r>
              <a:r>
                <a:rPr lang="zh-TW" altLang="en-US" sz="2400" dirty="0">
                  <a:solidFill>
                    <a:srgbClr val="AF5558"/>
                  </a:solidFill>
                  <a:latin typeface="Kaiti SC" panose="02010600040101010101" pitchFamily="2" charset="-122"/>
                  <a:ea typeface="Kaiti SC" panose="02010600040101010101" pitchFamily="2" charset="-122"/>
                </a:rPr>
                <a:t>談</a:t>
              </a:r>
              <a:endParaRPr lang="zh-CN" altLang="en-US" sz="2400" dirty="0">
                <a:solidFill>
                  <a:srgbClr val="AF5558"/>
                </a:solidFill>
                <a:latin typeface="Kaiti SC" panose="02010600040101010101" pitchFamily="2" charset="-122"/>
                <a:ea typeface="Kaiti SC" panose="02010600040101010101" pitchFamily="2" charset="-122"/>
              </a:endParaRPr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7851488" y="4667688"/>
              <a:ext cx="0" cy="34174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6815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 rot="5810512">
            <a:off x="808185" y="-537486"/>
            <a:ext cx="4415390" cy="605191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086777" y="881984"/>
            <a:ext cx="8393653" cy="4158939"/>
            <a:chOff x="7210222" y="3140035"/>
            <a:chExt cx="1770664" cy="3272488"/>
          </a:xfrm>
        </p:grpSpPr>
        <p:sp>
          <p:nvSpPr>
            <p:cNvPr id="7" name="矩形 6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blipFill>
              <a:blip r:embed="rId3">
                <a:alphaModFix amt="26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5591"/>
                        </a14:imgEffect>
                        <a14:imgEffect>
                          <a14:saturation sat="28000"/>
                        </a14:imgEffect>
                        <a14:imgEffect>
                          <a14:brightnessContrast bright="18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 flipV="1">
            <a:off x="6585261" y="3643737"/>
            <a:ext cx="2801815" cy="362671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582291" y="945335"/>
            <a:ext cx="7371634" cy="830997"/>
            <a:chOff x="4018737" y="1196534"/>
            <a:chExt cx="4423779" cy="830997"/>
          </a:xfrm>
        </p:grpSpPr>
        <p:sp>
          <p:nvSpPr>
            <p:cNvPr id="10" name="文本框 9"/>
            <p:cNvSpPr txBox="1"/>
            <p:nvPr/>
          </p:nvSpPr>
          <p:spPr>
            <a:xfrm>
              <a:off x="4813420" y="1196534"/>
              <a:ext cx="2940366" cy="83099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CN" altLang="en-US" sz="4800" dirty="0">
                  <a:latin typeface="Kaiti SC" panose="02010600040101010101" pitchFamily="2" charset="-122"/>
                  <a:ea typeface="Kaiti SC" panose="02010600040101010101" pitchFamily="2" charset="-122"/>
                </a:rPr>
                <a:t>粵劇角色 </a:t>
              </a:r>
              <a:r>
                <a:rPr lang="en-US" altLang="zh-CN" sz="4800" dirty="0">
                  <a:latin typeface="Kaiti SC" panose="02010600040101010101" pitchFamily="2" charset="-122"/>
                  <a:ea typeface="Kaiti SC" panose="02010600040101010101" pitchFamily="2" charset="-122"/>
                </a:rPr>
                <a:t>(</a:t>
              </a:r>
              <a:r>
                <a:rPr lang="zh-CN" altLang="en-US" sz="4800" dirty="0">
                  <a:latin typeface="Kaiti SC" panose="02010600040101010101" pitchFamily="2" charset="-122"/>
                  <a:ea typeface="Kaiti SC" panose="02010600040101010101" pitchFamily="2" charset="-122"/>
                </a:rPr>
                <a:t>行當</a:t>
              </a:r>
              <a:r>
                <a:rPr lang="en-US" altLang="zh-CN" sz="4800" dirty="0">
                  <a:latin typeface="Kaiti SC" panose="02010600040101010101" pitchFamily="2" charset="-122"/>
                  <a:ea typeface="Kaiti SC" panose="02010600040101010101" pitchFamily="2" charset="-122"/>
                </a:rPr>
                <a:t>)</a:t>
              </a:r>
            </a:p>
          </p:txBody>
        </p:sp>
        <p:cxnSp>
          <p:nvCxnSpPr>
            <p:cNvPr id="11" name="直接连接符 10"/>
            <p:cNvCxnSpPr/>
            <p:nvPr/>
          </p:nvCxnSpPr>
          <p:spPr>
            <a:xfrm flipH="1">
              <a:off x="4018737" y="1595777"/>
              <a:ext cx="68873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>
              <a:off x="7753786" y="1595777"/>
              <a:ext cx="68873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3" name="Picture 2" descr="http://upload.wikimedia.org/wikipedia/commons/thumb/5/57/Female-general.jpg/220px-Female-general.jpg">
            <a:hlinkClick r:id="rId6"/>
            <a:extLst>
              <a:ext uri="{FF2B5EF4-FFF2-40B4-BE49-F238E27FC236}">
                <a16:creationId xmlns:a16="http://schemas.microsoft.com/office/drawing/2014/main" id="{AD385E67-2F53-2544-B6D1-DA51EDA3D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188" y="1937245"/>
            <a:ext cx="2448352" cy="33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http://ts1.mm.bing.net/images/thumbnail.aspx?q=1448648903872&amp;id=314eac4f3eb129121451813c4b83b298">
            <a:extLst>
              <a:ext uri="{FF2B5EF4-FFF2-40B4-BE49-F238E27FC236}">
                <a16:creationId xmlns:a16="http://schemas.microsoft.com/office/drawing/2014/main" id="{948397C9-CE2E-0147-A216-E9FE0FBF8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65" y="1937247"/>
            <a:ext cx="2743009" cy="3331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D6B6707-A395-0547-A8C6-768242BA9D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7879" y="1947233"/>
            <a:ext cx="2448351" cy="329737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D8FA548-51D5-384B-A7B6-F0D4652D41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09244" y="1957866"/>
            <a:ext cx="2742372" cy="3297376"/>
          </a:xfrm>
          <a:prstGeom prst="rect">
            <a:avLst/>
          </a:prstGeom>
        </p:spPr>
      </p:pic>
      <p:sp>
        <p:nvSpPr>
          <p:cNvPr id="14" name="橢圓 13">
            <a:extLst>
              <a:ext uri="{FF2B5EF4-FFF2-40B4-BE49-F238E27FC236}">
                <a16:creationId xmlns:a16="http://schemas.microsoft.com/office/drawing/2014/main" id="{8A2E7154-5567-FF4C-BDD3-C82A139C76CC}"/>
              </a:ext>
            </a:extLst>
          </p:cNvPr>
          <p:cNvSpPr/>
          <p:nvPr/>
        </p:nvSpPr>
        <p:spPr>
          <a:xfrm>
            <a:off x="3567108" y="5448184"/>
            <a:ext cx="2126511" cy="81870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HK" altLang="en-US" sz="2800" dirty="0">
                <a:latin typeface="Kaiti SC" panose="02010600040101010101" pitchFamily="2" charset="-122"/>
                <a:ea typeface="Kaiti SC" panose="02010600040101010101" pitchFamily="2" charset="-122"/>
              </a:rPr>
              <a:t>旦</a:t>
            </a:r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7D195A15-99E6-B441-93F0-96032F9E98A5}"/>
              </a:ext>
            </a:extLst>
          </p:cNvPr>
          <p:cNvSpPr/>
          <p:nvPr/>
        </p:nvSpPr>
        <p:spPr>
          <a:xfrm>
            <a:off x="648313" y="5447422"/>
            <a:ext cx="2126511" cy="81870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HK" altLang="en-US" sz="2800" dirty="0">
                <a:latin typeface="Kaiti SC" panose="02010600040101010101" pitchFamily="2" charset="-122"/>
                <a:ea typeface="Kaiti SC" panose="02010600040101010101" pitchFamily="2" charset="-122"/>
              </a:rPr>
              <a:t>生</a:t>
            </a:r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F51AB4D4-E879-DD44-A6BC-A40862984C8E}"/>
              </a:ext>
            </a:extLst>
          </p:cNvPr>
          <p:cNvSpPr/>
          <p:nvPr/>
        </p:nvSpPr>
        <p:spPr>
          <a:xfrm>
            <a:off x="6358798" y="5415510"/>
            <a:ext cx="2126511" cy="81870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HK" altLang="en-US" sz="2800" dirty="0">
                <a:latin typeface="Kaiti SC" panose="02010600040101010101" pitchFamily="2" charset="-122"/>
                <a:ea typeface="Kaiti SC" panose="02010600040101010101" pitchFamily="2" charset="-122"/>
              </a:rPr>
              <a:t>淨</a:t>
            </a:r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6579C21A-6FE7-D947-9F1E-6D18A2DA4E6F}"/>
              </a:ext>
            </a:extLst>
          </p:cNvPr>
          <p:cNvSpPr/>
          <p:nvPr/>
        </p:nvSpPr>
        <p:spPr>
          <a:xfrm>
            <a:off x="9417176" y="5395007"/>
            <a:ext cx="2126511" cy="81870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HK" altLang="en-US" sz="2800" dirty="0">
                <a:latin typeface="Kaiti SC" panose="02010600040101010101" pitchFamily="2" charset="-122"/>
                <a:ea typeface="Kaiti SC" panose="02010600040101010101" pitchFamily="2" charset="-122"/>
              </a:rPr>
              <a:t>丑</a:t>
            </a:r>
          </a:p>
        </p:txBody>
      </p:sp>
    </p:spTree>
    <p:extLst>
      <p:ext uri="{BB962C8B-B14F-4D97-AF65-F5344CB8AC3E}">
        <p14:creationId xmlns:p14="http://schemas.microsoft.com/office/powerpoint/2010/main" val="15504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4114869" y="0"/>
            <a:ext cx="3249895" cy="6858000"/>
            <a:chOff x="7210222" y="3140035"/>
            <a:chExt cx="1770664" cy="3272488"/>
          </a:xfrm>
        </p:grpSpPr>
        <p:sp>
          <p:nvSpPr>
            <p:cNvPr id="16" name="矩形 15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Kaiti SC" panose="02010600040101010101" pitchFamily="2" charset="-122"/>
                <a:ea typeface="Kaiti SC" panose="02010600040101010101" pitchFamily="2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blipFill>
              <a:blip r:embed="rId2">
                <a:alphaModFix amt="26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  <a14:imgEffect>
                          <a14:colorTemperature colorTemp="5591"/>
                        </a14:imgEffect>
                        <a14:imgEffect>
                          <a14:saturation sat="28000"/>
                        </a14:imgEffect>
                        <a14:imgEffect>
                          <a14:brightnessContrast bright="18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Kaiti SC" panose="02010600040101010101" pitchFamily="2" charset="-122"/>
                <a:ea typeface="Kaiti SC" panose="02010600040101010101" pitchFamily="2" charset="-122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grayscl/>
            <a:lum bright="20000" contrast="-40000"/>
          </a:blip>
          <a:stretch>
            <a:fillRect/>
          </a:stretch>
        </p:blipFill>
        <p:spPr>
          <a:xfrm rot="12615590" flipV="1">
            <a:off x="3327948" y="-394980"/>
            <a:ext cx="5908430" cy="76479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615590" flipV="1">
            <a:off x="4359205" y="2374754"/>
            <a:ext cx="3435417" cy="444685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24798" y="1741770"/>
            <a:ext cx="2954655" cy="1169551"/>
            <a:chOff x="423207" y="1730346"/>
            <a:chExt cx="2954655" cy="1169551"/>
          </a:xfrm>
        </p:grpSpPr>
        <p:sp>
          <p:nvSpPr>
            <p:cNvPr id="18" name="文本框 17"/>
            <p:cNvSpPr txBox="1"/>
            <p:nvPr/>
          </p:nvSpPr>
          <p:spPr>
            <a:xfrm>
              <a:off x="591629" y="1730346"/>
              <a:ext cx="2432925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TW" altLang="en-US" sz="2800" dirty="0">
                  <a:latin typeface="Kaiti SC" panose="02010600040101010101" pitchFamily="2" charset="-122"/>
                  <a:ea typeface="Kaiti SC" panose="02010600040101010101" pitchFamily="2" charset="-122"/>
                </a:rPr>
                <a:t>「平喉」</a:t>
              </a:r>
              <a:endPara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endParaRPr>
            </a:p>
          </p:txBody>
        </p:sp>
        <p:cxnSp>
          <p:nvCxnSpPr>
            <p:cNvPr id="19" name="直接连接符 18"/>
            <p:cNvCxnSpPr/>
            <p:nvPr/>
          </p:nvCxnSpPr>
          <p:spPr>
            <a:xfrm flipH="1">
              <a:off x="437612" y="2218397"/>
              <a:ext cx="272854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矩形 19"/>
            <p:cNvSpPr/>
            <p:nvPr/>
          </p:nvSpPr>
          <p:spPr>
            <a:xfrm>
              <a:off x="423207" y="2253566"/>
              <a:ext cx="2954655" cy="646331"/>
            </a:xfrm>
            <a:prstGeom prst="rect">
              <a:avLst/>
            </a:prstGeom>
          </p:spPr>
          <p:txBody>
            <a:bodyPr vert="horz" wrap="none">
              <a:spAutoFit/>
            </a:bodyPr>
            <a:lstStyle/>
            <a:p>
              <a:r>
                <a:rPr lang="zh-TW" altLang="en-US" dirty="0">
                  <a:latin typeface="Kaiti SC" panose="02010600040101010101" pitchFamily="2" charset="-122"/>
                  <a:ea typeface="Kaiti SC" panose="02010600040101010101" pitchFamily="2" charset="-122"/>
                </a:rPr>
                <a:t>是一般男角的自然發聲方式</a:t>
              </a:r>
              <a:endParaRPr lang="en-US" altLang="zh-TW" dirty="0">
                <a:latin typeface="Kaiti SC" panose="02010600040101010101" pitchFamily="2" charset="-122"/>
                <a:ea typeface="Kaiti SC" panose="02010600040101010101" pitchFamily="2" charset="-122"/>
              </a:endParaRPr>
            </a:p>
            <a:p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185207" y="4074962"/>
            <a:ext cx="2742950" cy="1446550"/>
            <a:chOff x="1185207" y="4074962"/>
            <a:chExt cx="2742950" cy="1446550"/>
          </a:xfrm>
        </p:grpSpPr>
        <p:sp>
          <p:nvSpPr>
            <p:cNvPr id="21" name="文本框 20"/>
            <p:cNvSpPr txBox="1"/>
            <p:nvPr/>
          </p:nvSpPr>
          <p:spPr>
            <a:xfrm>
              <a:off x="1353629" y="4074962"/>
              <a:ext cx="2432925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TW" altLang="en-US" sz="2800" dirty="0">
                  <a:latin typeface="Kaiti SC" panose="02010600040101010101" pitchFamily="2" charset="-122"/>
                  <a:ea typeface="Kaiti SC" panose="02010600040101010101" pitchFamily="2" charset="-122"/>
                </a:rPr>
                <a:t>「子喉」</a:t>
              </a:r>
              <a:endPara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 flipH="1">
              <a:off x="1199612" y="4563013"/>
              <a:ext cx="272854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矩形 22"/>
            <p:cNvSpPr/>
            <p:nvPr/>
          </p:nvSpPr>
          <p:spPr>
            <a:xfrm>
              <a:off x="1185207" y="4598182"/>
              <a:ext cx="2728545" cy="923330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r>
                <a:rPr lang="zh-TW" altLang="en-US" dirty="0">
                  <a:latin typeface="Kaiti SC" panose="02010600040101010101" pitchFamily="2" charset="-122"/>
                  <a:ea typeface="Kaiti SC" panose="02010600040101010101" pitchFamily="2" charset="-122"/>
                </a:rPr>
                <a:t>是粵劇中一般年輕女角發聲的方式，以假聲唱曲，高於平喉八度</a:t>
              </a:r>
              <a:endParaRPr lang="en-US" altLang="zh-TW" dirty="0">
                <a:latin typeface="Kaiti SC" panose="02010600040101010101" pitchFamily="2" charset="-122"/>
                <a:ea typeface="Kaiti SC" panose="02010600040101010101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690204" y="3139552"/>
            <a:ext cx="2864881" cy="707886"/>
            <a:chOff x="8737551" y="2741471"/>
            <a:chExt cx="2864881" cy="707886"/>
          </a:xfrm>
        </p:grpSpPr>
        <p:sp>
          <p:nvSpPr>
            <p:cNvPr id="28" name="文本框 27"/>
            <p:cNvSpPr txBox="1"/>
            <p:nvPr/>
          </p:nvSpPr>
          <p:spPr>
            <a:xfrm>
              <a:off x="9169507" y="2741471"/>
              <a:ext cx="2432925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4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Kaiti SC" panose="02010600040101010101" pitchFamily="2" charset="-122"/>
                  <a:ea typeface="Kaiti SC" panose="02010600040101010101" pitchFamily="2" charset="-122"/>
                </a:rPr>
                <a:t>粵劇唱</a:t>
              </a:r>
              <a:r>
                <a:rPr lang="zh-TW" altLang="en-US" sz="4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Kaiti SC" panose="02010600040101010101" pitchFamily="2" charset="-122"/>
                  <a:ea typeface="Kaiti SC" panose="02010600040101010101" pitchFamily="2" charset="-122"/>
                </a:rPr>
                <a:t>腔</a:t>
              </a:r>
              <a:endParaRPr lang="zh-CN" alt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endParaRPr>
            </a:p>
          </p:txBody>
        </p:sp>
        <p:cxnSp>
          <p:nvCxnSpPr>
            <p:cNvPr id="29" name="直接连接符 28"/>
            <p:cNvCxnSpPr/>
            <p:nvPr/>
          </p:nvCxnSpPr>
          <p:spPr>
            <a:xfrm flipH="1">
              <a:off x="8737551" y="3320367"/>
              <a:ext cx="272854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弦 6">
            <a:extLst>
              <a:ext uri="{FF2B5EF4-FFF2-40B4-BE49-F238E27FC236}">
                <a16:creationId xmlns:a16="http://schemas.microsoft.com/office/drawing/2014/main" id="{4BAB59EE-038F-4A48-934F-01C690E6C4BD}"/>
              </a:ext>
            </a:extLst>
          </p:cNvPr>
          <p:cNvSpPr/>
          <p:nvPr/>
        </p:nvSpPr>
        <p:spPr>
          <a:xfrm>
            <a:off x="1269286" y="2636067"/>
            <a:ext cx="1156138" cy="947541"/>
          </a:xfrm>
          <a:prstGeom prst="chord">
            <a:avLst>
              <a:gd name="adj1" fmla="val 21123701"/>
              <a:gd name="adj2" fmla="val 14143392"/>
            </a:avLst>
          </a:prstGeom>
          <a:solidFill>
            <a:srgbClr val="FF8AD8"/>
          </a:solidFill>
          <a:ln>
            <a:solidFill>
              <a:srgbClr val="FF8A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K" altLang="en-US" sz="2400" dirty="0">
                <a:latin typeface="Kaiti SC" panose="02010600040101010101" pitchFamily="2" charset="-122"/>
                <a:ea typeface="Kaiti SC" panose="02010600040101010101" pitchFamily="2" charset="-122"/>
              </a:rPr>
              <a:t>生角</a:t>
            </a:r>
          </a:p>
        </p:txBody>
      </p:sp>
      <p:sp>
        <p:nvSpPr>
          <p:cNvPr id="24" name="弦 23">
            <a:extLst>
              <a:ext uri="{FF2B5EF4-FFF2-40B4-BE49-F238E27FC236}">
                <a16:creationId xmlns:a16="http://schemas.microsoft.com/office/drawing/2014/main" id="{B65ABA7C-A7AA-4249-8DEE-9A4E50AA5A35}"/>
              </a:ext>
            </a:extLst>
          </p:cNvPr>
          <p:cNvSpPr/>
          <p:nvPr/>
        </p:nvSpPr>
        <p:spPr>
          <a:xfrm>
            <a:off x="2577954" y="2599482"/>
            <a:ext cx="1156138" cy="947541"/>
          </a:xfrm>
          <a:prstGeom prst="chord">
            <a:avLst>
              <a:gd name="adj1" fmla="val 21123701"/>
              <a:gd name="adj2" fmla="val 14143392"/>
            </a:avLst>
          </a:prstGeom>
          <a:solidFill>
            <a:srgbClr val="FF8AD8"/>
          </a:solidFill>
          <a:ln>
            <a:solidFill>
              <a:srgbClr val="FF8A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K" altLang="en-US" sz="2400" dirty="0">
                <a:latin typeface="Kaiti SC" panose="02010600040101010101" pitchFamily="2" charset="-122"/>
                <a:ea typeface="Kaiti SC" panose="02010600040101010101" pitchFamily="2" charset="-122"/>
              </a:rPr>
              <a:t>老旦</a:t>
            </a:r>
          </a:p>
        </p:txBody>
      </p:sp>
      <p:sp>
        <p:nvSpPr>
          <p:cNvPr id="25" name="弦 24">
            <a:extLst>
              <a:ext uri="{FF2B5EF4-FFF2-40B4-BE49-F238E27FC236}">
                <a16:creationId xmlns:a16="http://schemas.microsoft.com/office/drawing/2014/main" id="{31B3A2ED-42FF-3144-B8AA-D8278BDD8DB8}"/>
              </a:ext>
            </a:extLst>
          </p:cNvPr>
          <p:cNvSpPr/>
          <p:nvPr/>
        </p:nvSpPr>
        <p:spPr>
          <a:xfrm>
            <a:off x="2665528" y="5302333"/>
            <a:ext cx="1156138" cy="947541"/>
          </a:xfrm>
          <a:prstGeom prst="chord">
            <a:avLst>
              <a:gd name="adj1" fmla="val 21123701"/>
              <a:gd name="adj2" fmla="val 14143392"/>
            </a:avLst>
          </a:prstGeom>
          <a:solidFill>
            <a:srgbClr val="FF8AD8"/>
          </a:solidFill>
          <a:ln>
            <a:solidFill>
              <a:srgbClr val="FF8A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K" altLang="en-US" sz="2400" dirty="0">
                <a:latin typeface="Kaiti SC" panose="02010600040101010101" pitchFamily="2" charset="-122"/>
                <a:ea typeface="Kaiti SC" panose="02010600040101010101" pitchFamily="2" charset="-122"/>
              </a:rPr>
              <a:t>旦角</a:t>
            </a:r>
          </a:p>
        </p:txBody>
      </p:sp>
    </p:spTree>
    <p:extLst>
      <p:ext uri="{BB962C8B-B14F-4D97-AF65-F5344CB8AC3E}">
        <p14:creationId xmlns:p14="http://schemas.microsoft.com/office/powerpoint/2010/main" val="362993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 rot="10800000">
            <a:off x="7776610" y="0"/>
            <a:ext cx="4415390" cy="605191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294753" y="1298153"/>
            <a:ext cx="8393653" cy="4158939"/>
            <a:chOff x="7210222" y="3140035"/>
            <a:chExt cx="1770664" cy="3272488"/>
          </a:xfrm>
        </p:grpSpPr>
        <p:sp>
          <p:nvSpPr>
            <p:cNvPr id="7" name="矩形 6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blipFill>
              <a:blip r:embed="rId3">
                <a:alphaModFix amt="26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5591"/>
                        </a14:imgEffect>
                        <a14:imgEffect>
                          <a14:saturation sat="28000"/>
                        </a14:imgEffect>
                        <a14:imgEffect>
                          <a14:brightnessContrast bright="18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0" y="3241922"/>
            <a:ext cx="2801815" cy="362671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374723" y="2630002"/>
            <a:ext cx="8313683" cy="2554545"/>
            <a:chOff x="4289670" y="970274"/>
            <a:chExt cx="4423779" cy="4027977"/>
          </a:xfrm>
        </p:grpSpPr>
        <p:sp>
          <p:nvSpPr>
            <p:cNvPr id="10" name="文本框 9"/>
            <p:cNvSpPr txBox="1"/>
            <p:nvPr/>
          </p:nvSpPr>
          <p:spPr>
            <a:xfrm>
              <a:off x="4971234" y="970274"/>
              <a:ext cx="3397850" cy="402797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kumimoji="1" lang="zh-HK" altLang="en-US" sz="4400" dirty="0">
                  <a:latin typeface="Kaiti SC" panose="02010600040101010101" pitchFamily="2" charset="-122"/>
                  <a:ea typeface="Kaiti SC" panose="02010600040101010101" pitchFamily="2" charset="-122"/>
                  <a:cs typeface="新細明體" panose="02020500000000000000" pitchFamily="18" charset="-120"/>
                </a:rPr>
                <a:t>聆聽兩段錄音，</a:t>
              </a:r>
              <a:endParaRPr kumimoji="1" lang="en-US" altLang="zh-HK" sz="4400" dirty="0">
                <a:latin typeface="Kaiti SC" panose="02010600040101010101" pitchFamily="2" charset="-122"/>
                <a:ea typeface="Kaiti SC" panose="02010600040101010101" pitchFamily="2" charset="-122"/>
                <a:cs typeface="新細明體" panose="02020500000000000000" pitchFamily="18" charset="-120"/>
              </a:endParaRPr>
            </a:p>
            <a:p>
              <a:pPr algn="ctr"/>
              <a:r>
                <a:rPr kumimoji="1" lang="zh-HK" altLang="en-US" sz="4400" dirty="0">
                  <a:latin typeface="Kaiti SC" panose="02010600040101010101" pitchFamily="2" charset="-122"/>
                  <a:ea typeface="Kaiti SC" panose="02010600040101010101" pitchFamily="2" charset="-122"/>
                  <a:cs typeface="新細明體" panose="02020500000000000000" pitchFamily="18" charset="-120"/>
                </a:rPr>
                <a:t>分辨是子喉還是平喉演唱？</a:t>
              </a:r>
              <a:br>
                <a:rPr kumimoji="1" lang="en-US" altLang="zh-HK" sz="4400" dirty="0">
                  <a:latin typeface="Kaiti SC" panose="02010600040101010101" pitchFamily="2" charset="-122"/>
                  <a:ea typeface="Kaiti SC" panose="02010600040101010101" pitchFamily="2" charset="-122"/>
                  <a:cs typeface="新細明體" panose="02020500000000000000" pitchFamily="18" charset="-120"/>
                </a:rPr>
              </a:br>
              <a:endParaRPr lang="zh-CN" altLang="en-US" sz="7200" dirty="0">
                <a:latin typeface="Kaiti SC" panose="02010600040101010101" pitchFamily="2" charset="-122"/>
                <a:ea typeface="Kaiti SC" panose="02010600040101010101" pitchFamily="2" charset="-122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 flipH="1">
              <a:off x="4289670" y="2013466"/>
              <a:ext cx="68873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>
              <a:off x="8024719" y="2013466"/>
              <a:ext cx="68873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894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 rot="5810512">
            <a:off x="371182" y="-722953"/>
            <a:ext cx="4415390" cy="605191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996531" y="1298153"/>
            <a:ext cx="8393653" cy="4158939"/>
            <a:chOff x="7210222" y="3140035"/>
            <a:chExt cx="1770664" cy="3272488"/>
          </a:xfrm>
        </p:grpSpPr>
        <p:sp>
          <p:nvSpPr>
            <p:cNvPr id="7" name="矩形 6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blipFill>
              <a:blip r:embed="rId3">
                <a:alphaModFix amt="26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5591"/>
                        </a14:imgEffect>
                        <a14:imgEffect>
                          <a14:saturation sat="28000"/>
                        </a14:imgEffect>
                        <a14:imgEffect>
                          <a14:brightnessContrast bright="18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H="1" flipV="1">
            <a:off x="8203046" y="3643737"/>
            <a:ext cx="2801815" cy="362671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196904" y="1533561"/>
            <a:ext cx="3721937" cy="769441"/>
            <a:chOff x="2878559" y="1679431"/>
            <a:chExt cx="4423779" cy="769441"/>
          </a:xfrm>
        </p:grpSpPr>
        <p:sp>
          <p:nvSpPr>
            <p:cNvPr id="10" name="文本框 9"/>
            <p:cNvSpPr txBox="1"/>
            <p:nvPr/>
          </p:nvSpPr>
          <p:spPr>
            <a:xfrm>
              <a:off x="3655465" y="1679431"/>
              <a:ext cx="2940366" cy="76944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HK" altLang="en-US" sz="4400" dirty="0">
                  <a:latin typeface="Kaiti SC" panose="02010600040101010101" pitchFamily="2" charset="-122"/>
                  <a:ea typeface="Kaiti SC" panose="02010600040101010101" pitchFamily="2" charset="-122"/>
                </a:rPr>
                <a:t>故事特徵</a:t>
              </a:r>
              <a:endParaRPr lang="zh-CN" altLang="en-US" sz="4400" dirty="0">
                <a:latin typeface="Kaiti SC" panose="02010600040101010101" pitchFamily="2" charset="-122"/>
                <a:ea typeface="Kaiti SC" panose="02010600040101010101" pitchFamily="2" charset="-122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 flipH="1">
              <a:off x="2878559" y="2103777"/>
              <a:ext cx="68873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>
              <a:off x="6613608" y="2103777"/>
              <a:ext cx="68873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4D0AE36F-AAD5-7946-8F2E-70EE91428C28}"/>
              </a:ext>
            </a:extLst>
          </p:cNvPr>
          <p:cNvSpPr/>
          <p:nvPr/>
        </p:nvSpPr>
        <p:spPr>
          <a:xfrm>
            <a:off x="1692166" y="2634937"/>
            <a:ext cx="7451834" cy="225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dirty="0">
                <a:latin typeface="Kaiti SC" panose="02010600040101010101" pitchFamily="2" charset="-122"/>
                <a:ea typeface="Kaiti SC" panose="02010600040101010101" pitchFamily="2" charset="-122"/>
              </a:rPr>
              <a:t>粵劇的故事多取材</a:t>
            </a:r>
            <a:r>
              <a:rPr lang="zh-TW" altLang="en-US" sz="2400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民間傳奇</a:t>
            </a:r>
            <a:r>
              <a:rPr lang="zh-TW" altLang="en-US" sz="2400" dirty="0">
                <a:latin typeface="Kaiti SC" panose="02010600040101010101" pitchFamily="2" charset="-122"/>
                <a:ea typeface="Kaiti SC" panose="02010600040101010101" pitchFamily="2" charset="-122"/>
              </a:rPr>
              <a:t>、</a:t>
            </a:r>
            <a:r>
              <a:rPr lang="zh-TW" altLang="en-US" sz="2400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歷史事件</a:t>
            </a:r>
            <a:r>
              <a:rPr lang="zh-TW" altLang="en-US" sz="2400" dirty="0">
                <a:latin typeface="Kaiti SC" panose="02010600040101010101" pitchFamily="2" charset="-122"/>
                <a:ea typeface="Kaiti SC" panose="02010600040101010101" pitchFamily="2" charset="-122"/>
              </a:rPr>
              <a:t>及</a:t>
            </a:r>
            <a:r>
              <a:rPr lang="zh-TW" altLang="en-US" sz="2400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神話故事</a:t>
            </a:r>
            <a:r>
              <a:rPr lang="zh-TW" altLang="en-US" sz="2400" dirty="0">
                <a:latin typeface="Kaiti SC" panose="02010600040101010101" pitchFamily="2" charset="-122"/>
                <a:ea typeface="Kaiti SC" panose="02010600040101010101" pitchFamily="2" charset="-122"/>
              </a:rPr>
              <a:t>。</a:t>
            </a:r>
            <a:endParaRPr lang="en-US" altLang="zh-TW" sz="2400" dirty="0"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2400" dirty="0">
                <a:latin typeface="Kaiti SC" panose="02010600040101010101" pitchFamily="2" charset="-122"/>
                <a:ea typeface="Kaiti SC" panose="02010600040101010101" pitchFamily="2" charset="-122"/>
              </a:rPr>
              <a:t>由於傳統戲曲多為</a:t>
            </a:r>
            <a:r>
              <a:rPr lang="zh-TW" altLang="en-US" sz="2400" dirty="0">
                <a:solidFill>
                  <a:srgbClr val="00B05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酬神</a:t>
            </a:r>
            <a:r>
              <a:rPr lang="zh-TW" altLang="en-US" sz="2400" dirty="0">
                <a:latin typeface="Kaiti SC" panose="02010600040101010101" pitchFamily="2" charset="-122"/>
                <a:ea typeface="Kaiti SC" panose="02010600040101010101" pitchFamily="2" charset="-122"/>
              </a:rPr>
              <a:t>及在</a:t>
            </a:r>
            <a:r>
              <a:rPr lang="zh-TW" altLang="en-US" sz="2400" dirty="0">
                <a:solidFill>
                  <a:srgbClr val="00B05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喜慶節日</a:t>
            </a:r>
            <a:r>
              <a:rPr lang="zh-TW" altLang="en-US" sz="2400" dirty="0">
                <a:latin typeface="Kaiti SC" panose="02010600040101010101" pitchFamily="2" charset="-122"/>
                <a:ea typeface="Kaiti SC" panose="02010600040101010101" pitchFamily="2" charset="-122"/>
              </a:rPr>
              <a:t>演出，故往往</a:t>
            </a:r>
            <a:r>
              <a:rPr lang="zh-TW" altLang="en-US" sz="2400" dirty="0">
                <a:solidFill>
                  <a:srgbClr val="0070C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以喜劇為結局</a:t>
            </a:r>
            <a:r>
              <a:rPr lang="zh-TW" altLang="en-US" sz="2400" dirty="0">
                <a:latin typeface="Kaiti SC" panose="02010600040101010101" pitchFamily="2" charset="-122"/>
                <a:ea typeface="Kaiti SC" panose="02010600040101010101" pitchFamily="2" charset="-122"/>
              </a:rPr>
              <a:t>，如死後成仙或大團圓。</a:t>
            </a:r>
            <a:br>
              <a:rPr lang="zh-TW" altLang="en-US" sz="2400" dirty="0">
                <a:latin typeface="Kaiti SC" panose="02010600040101010101" pitchFamily="2" charset="-122"/>
                <a:ea typeface="Kaiti SC" panose="02010600040101010101" pitchFamily="2" charset="-122"/>
              </a:rPr>
            </a:br>
            <a:endParaRPr lang="en-US" altLang="zh-TW" sz="2400" dirty="0"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6483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80361" y="399681"/>
            <a:ext cx="3423909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著名作家</a:t>
            </a:r>
          </a:p>
        </p:txBody>
      </p:sp>
      <p:cxnSp>
        <p:nvCxnSpPr>
          <p:cNvPr id="7" name="直接连接符 6"/>
          <p:cNvCxnSpPr/>
          <p:nvPr/>
        </p:nvCxnSpPr>
        <p:spPr>
          <a:xfrm flipH="1">
            <a:off x="260836" y="1155548"/>
            <a:ext cx="43668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447072" y="1287660"/>
            <a:ext cx="4185761" cy="1077218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HK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唐滌生（</a:t>
            </a:r>
            <a:r>
              <a:rPr lang="en-US" altLang="zh-HK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1</a:t>
            </a:r>
            <a:r>
              <a:rPr lang="en-US" altLang="zh-TW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917</a:t>
            </a:r>
            <a:r>
              <a:rPr lang="zh-TW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－</a:t>
            </a:r>
            <a:r>
              <a:rPr lang="en-US" altLang="zh-TW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1959</a:t>
            </a:r>
            <a:r>
              <a:rPr lang="zh-HK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）</a:t>
            </a:r>
            <a:endParaRPr lang="en-US" altLang="zh-HK" sz="3200" dirty="0">
              <a:solidFill>
                <a:schemeClr val="tx1">
                  <a:lumMod val="65000"/>
                  <a:lumOff val="35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pic>
        <p:nvPicPr>
          <p:cNvPr id="741" name="图片 7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V="1">
            <a:off x="442625" y="3408562"/>
            <a:ext cx="3006812" cy="3892062"/>
          </a:xfrm>
          <a:prstGeom prst="rect">
            <a:avLst/>
          </a:prstGeom>
        </p:spPr>
      </p:pic>
      <p:sp>
        <p:nvSpPr>
          <p:cNvPr id="18" name="自由: 形状 17"/>
          <p:cNvSpPr/>
          <p:nvPr/>
        </p:nvSpPr>
        <p:spPr>
          <a:xfrm>
            <a:off x="4097599" y="-1"/>
            <a:ext cx="7808747" cy="6858000"/>
          </a:xfrm>
          <a:custGeom>
            <a:avLst/>
            <a:gdLst>
              <a:gd name="connsiteX0" fmla="*/ 1358039 w 7808747"/>
              <a:gd name="connsiteY0" fmla="*/ 0 h 6858000"/>
              <a:gd name="connsiteX1" fmla="*/ 7808747 w 7808747"/>
              <a:gd name="connsiteY1" fmla="*/ 0 h 6858000"/>
              <a:gd name="connsiteX2" fmla="*/ 7808747 w 7808747"/>
              <a:gd name="connsiteY2" fmla="*/ 6858000 h 6858000"/>
              <a:gd name="connsiteX3" fmla="*/ 1427661 w 7808747"/>
              <a:gd name="connsiteY3" fmla="*/ 6858000 h 6858000"/>
              <a:gd name="connsiteX4" fmla="*/ 1278500 w 7808747"/>
              <a:gd name="connsiteY4" fmla="*/ 6701551 h 6858000"/>
              <a:gd name="connsiteX5" fmla="*/ 0 w 7808747"/>
              <a:gd name="connsiteY5" fmla="*/ 3392488 h 6858000"/>
              <a:gd name="connsiteX6" fmla="*/ 1278500 w 7808747"/>
              <a:gd name="connsiteY6" fmla="*/ 834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8747" h="6858000">
                <a:moveTo>
                  <a:pt x="1358039" y="0"/>
                </a:moveTo>
                <a:lnTo>
                  <a:pt x="7808747" y="0"/>
                </a:lnTo>
                <a:lnTo>
                  <a:pt x="7808747" y="6858000"/>
                </a:lnTo>
                <a:lnTo>
                  <a:pt x="1427661" y="6858000"/>
                </a:lnTo>
                <a:lnTo>
                  <a:pt x="1278500" y="6701551"/>
                </a:lnTo>
                <a:cubicBezTo>
                  <a:pt x="484146" y="5827567"/>
                  <a:pt x="0" y="4666567"/>
                  <a:pt x="0" y="3392488"/>
                </a:cubicBezTo>
                <a:cubicBezTo>
                  <a:pt x="0" y="2118410"/>
                  <a:pt x="484146" y="957410"/>
                  <a:pt x="1278500" y="83426"/>
                </a:cubicBezTo>
                <a:close/>
              </a:path>
            </a:pathLst>
          </a:cu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Texturizer/>
                      </a14:imgEffect>
                      <a14:imgEffect>
                        <a14:sharpenSoften amount="-100000"/>
                      </a14:imgEffect>
                      <a14:imgEffect>
                        <a14:colorTemperature colorTemp="5300"/>
                      </a14:imgEffect>
                      <a14:imgEffect>
                        <a14:saturation sat="0"/>
                      </a14:imgEffect>
                      <a14:imgEffect>
                        <a14:brightnessContrast bright="18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3683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dirty="0">
                <a:latin typeface="Kaiti SC" panose="02010600040101010101" pitchFamily="2" charset="-122"/>
                <a:ea typeface="Kaiti SC" panose="02010600040101010101" pitchFamily="2" charset="-122"/>
              </a:rPr>
              <a:t> </a:t>
            </a:r>
            <a:endParaRPr lang="zh-CN" altLang="en-US" dirty="0"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96000" y="1155548"/>
            <a:ext cx="5097120" cy="9233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HK" altLang="en-US" dirty="0">
                <a:latin typeface="Kaiti SC" panose="02010600040101010101" pitchFamily="2" charset="-122"/>
                <a:ea typeface="Kaiti SC" panose="02010600040101010101" pitchFamily="2" charset="-122"/>
              </a:rPr>
              <a:t>原名</a:t>
            </a:r>
            <a:r>
              <a:rPr lang="zh-HK" altLang="en-US" b="1" dirty="0">
                <a:latin typeface="Kaiti SC" panose="02010600040101010101" pitchFamily="2" charset="-122"/>
                <a:ea typeface="Kaiti SC" panose="02010600040101010101" pitchFamily="2" charset="-122"/>
              </a:rPr>
              <a:t>唐康年</a:t>
            </a:r>
            <a:r>
              <a:rPr lang="zh-HK" altLang="en-US" dirty="0">
                <a:latin typeface="Kaiti SC" panose="02010600040101010101" pitchFamily="2" charset="-122"/>
                <a:ea typeface="Kaiti SC" panose="02010600040101010101" pitchFamily="2" charset="-122"/>
              </a:rPr>
              <a:t>，香港人，廣東香山（今珠海市唐家灣）人，著名粵劇劇作家。他能糅合文學與電影藝術，為粵劇藝術的發展做出了不少貢獻。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096000" y="2406260"/>
            <a:ext cx="4824248" cy="1250713"/>
            <a:chOff x="6096000" y="2406260"/>
            <a:chExt cx="4824248" cy="1250713"/>
          </a:xfrm>
        </p:grpSpPr>
        <p:sp>
          <p:nvSpPr>
            <p:cNvPr id="12" name="文本框 11"/>
            <p:cNvSpPr txBox="1"/>
            <p:nvPr/>
          </p:nvSpPr>
          <p:spPr>
            <a:xfrm>
              <a:off x="6096000" y="2733643"/>
              <a:ext cx="4684580" cy="92333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HK" altLang="en-US" dirty="0">
                  <a:latin typeface="Kaiti SC" panose="02010600040101010101" pitchFamily="2" charset="-122"/>
                  <a:ea typeface="Kaiti SC" panose="02010600040101010101" pitchFamily="2" charset="-122"/>
                </a:rPr>
                <a:t>從</a:t>
              </a:r>
              <a:r>
                <a:rPr lang="en-US" altLang="zh-HK" dirty="0">
                  <a:latin typeface="Kaiti SC" panose="02010600040101010101" pitchFamily="2" charset="-122"/>
                  <a:ea typeface="Kaiti SC" panose="02010600040101010101" pitchFamily="2" charset="-122"/>
                </a:rPr>
                <a:t>1938</a:t>
              </a:r>
              <a:r>
                <a:rPr lang="zh-HK" altLang="en-US" dirty="0">
                  <a:latin typeface="Kaiti SC" panose="02010600040101010101" pitchFamily="2" charset="-122"/>
                  <a:ea typeface="Kaiti SC" panose="02010600040101010101" pitchFamily="2" charset="-122"/>
                </a:rPr>
                <a:t>年第一部粵劇作品</a:t>
              </a:r>
              <a:r>
                <a:rPr lang="en-US" altLang="zh-HK" dirty="0">
                  <a:latin typeface="Kaiti SC" panose="02010600040101010101" pitchFamily="2" charset="-122"/>
                  <a:ea typeface="Kaiti SC" panose="02010600040101010101" pitchFamily="2" charset="-122"/>
                </a:rPr>
                <a:t>《</a:t>
              </a:r>
              <a:r>
                <a:rPr lang="zh-HK" altLang="en-US" dirty="0">
                  <a:latin typeface="Kaiti SC" panose="02010600040101010101" pitchFamily="2" charset="-122"/>
                  <a:ea typeface="Kaiti SC" panose="02010600040101010101" pitchFamily="2" charset="-122"/>
                </a:rPr>
                <a:t>江城解語花</a:t>
              </a:r>
              <a:r>
                <a:rPr lang="en-US" altLang="zh-HK" dirty="0">
                  <a:latin typeface="Kaiti SC" panose="02010600040101010101" pitchFamily="2" charset="-122"/>
                  <a:ea typeface="Kaiti SC" panose="02010600040101010101" pitchFamily="2" charset="-122"/>
                </a:rPr>
                <a:t>》</a:t>
              </a:r>
              <a:r>
                <a:rPr lang="zh-HK" altLang="en-US" dirty="0">
                  <a:latin typeface="Kaiti SC" panose="02010600040101010101" pitchFamily="2" charset="-122"/>
                  <a:ea typeface="Kaiti SC" panose="02010600040101010101" pitchFamily="2" charset="-122"/>
                </a:rPr>
                <a:t>至</a:t>
              </a:r>
              <a:r>
                <a:rPr lang="en-US" altLang="zh-HK" dirty="0">
                  <a:latin typeface="Kaiti SC" panose="02010600040101010101" pitchFamily="2" charset="-122"/>
                  <a:ea typeface="Kaiti SC" panose="02010600040101010101" pitchFamily="2" charset="-122"/>
                </a:rPr>
                <a:t>1959</a:t>
              </a:r>
              <a:r>
                <a:rPr lang="zh-HK" altLang="en-US" dirty="0">
                  <a:latin typeface="Kaiti SC" panose="02010600040101010101" pitchFamily="2" charset="-122"/>
                  <a:ea typeface="Kaiti SC" panose="02010600040101010101" pitchFamily="2" charset="-122"/>
                </a:rPr>
                <a:t>年去世的</a:t>
              </a:r>
              <a:r>
                <a:rPr lang="en-US" altLang="zh-HK" dirty="0">
                  <a:latin typeface="Kaiti SC" panose="02010600040101010101" pitchFamily="2" charset="-122"/>
                  <a:ea typeface="Kaiti SC" panose="02010600040101010101" pitchFamily="2" charset="-122"/>
                </a:rPr>
                <a:t>20</a:t>
              </a:r>
              <a:r>
                <a:rPr lang="zh-HK" altLang="en-US" dirty="0">
                  <a:latin typeface="Kaiti SC" panose="02010600040101010101" pitchFamily="2" charset="-122"/>
                  <a:ea typeface="Kaiti SC" panose="02010600040101010101" pitchFamily="2" charset="-122"/>
                </a:rPr>
                <a:t>年間共寫了</a:t>
              </a:r>
              <a:r>
                <a:rPr lang="en-US" altLang="zh-HK" dirty="0">
                  <a:latin typeface="Kaiti SC" panose="02010600040101010101" pitchFamily="2" charset="-122"/>
                  <a:ea typeface="Kaiti SC" panose="02010600040101010101" pitchFamily="2" charset="-122"/>
                </a:rPr>
                <a:t>446</a:t>
              </a:r>
              <a:r>
                <a:rPr lang="zh-HK" altLang="en-US" dirty="0">
                  <a:latin typeface="Kaiti SC" panose="02010600040101010101" pitchFamily="2" charset="-122"/>
                  <a:ea typeface="Kaiti SC" panose="02010600040101010101" pitchFamily="2" charset="-122"/>
                </a:rPr>
                <a:t>個劇本，也就是說他平均一年寫</a:t>
              </a:r>
              <a:r>
                <a:rPr lang="en-US" altLang="zh-HK" dirty="0">
                  <a:latin typeface="Kaiti SC" panose="02010600040101010101" pitchFamily="2" charset="-122"/>
                  <a:ea typeface="Kaiti SC" panose="02010600040101010101" pitchFamily="2" charset="-122"/>
                </a:rPr>
                <a:t>20</a:t>
              </a:r>
              <a:r>
                <a:rPr lang="zh-HK" altLang="en-US" dirty="0">
                  <a:latin typeface="Kaiti SC" panose="02010600040101010101" pitchFamily="2" charset="-122"/>
                  <a:ea typeface="Kaiti SC" panose="02010600040101010101" pitchFamily="2" charset="-122"/>
                </a:rPr>
                <a:t>多個劇本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endParaRPr>
            </a:p>
          </p:txBody>
        </p:sp>
        <p:cxnSp>
          <p:nvCxnSpPr>
            <p:cNvPr id="13" name="直接连接符 12"/>
            <p:cNvCxnSpPr>
              <a:cxnSpLocks/>
            </p:cNvCxnSpPr>
            <p:nvPr/>
          </p:nvCxnSpPr>
          <p:spPr>
            <a:xfrm flipH="1">
              <a:off x="6172209" y="2406260"/>
              <a:ext cx="4748039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组合 18"/>
          <p:cNvGrpSpPr/>
          <p:nvPr/>
        </p:nvGrpSpPr>
        <p:grpSpPr>
          <a:xfrm>
            <a:off x="6077616" y="4015555"/>
            <a:ext cx="4937225" cy="1527378"/>
            <a:chOff x="6077616" y="4015555"/>
            <a:chExt cx="4937225" cy="1527378"/>
          </a:xfrm>
        </p:grpSpPr>
        <p:sp>
          <p:nvSpPr>
            <p:cNvPr id="15" name="文本框 14"/>
            <p:cNvSpPr txBox="1"/>
            <p:nvPr/>
          </p:nvSpPr>
          <p:spPr>
            <a:xfrm>
              <a:off x="6077616" y="4342604"/>
              <a:ext cx="4842632" cy="120032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HK" altLang="en-US" dirty="0">
                  <a:latin typeface="Kaiti SC" panose="02010600040101010101" pitchFamily="2" charset="-122"/>
                  <a:ea typeface="Kaiti SC" panose="02010600040101010101" pitchFamily="2" charset="-122"/>
                </a:rPr>
                <a:t>他的劇本所描寫的人物，都是情感豐富，所以有不少被改編成電影，古裝片有</a:t>
              </a:r>
              <a:r>
                <a:rPr lang="en-US" altLang="zh-HK" dirty="0">
                  <a:latin typeface="Kaiti SC" panose="02010600040101010101" pitchFamily="2" charset="-122"/>
                  <a:ea typeface="Kaiti SC" panose="02010600040101010101" pitchFamily="2" charset="-122"/>
                </a:rPr>
                <a:t>《</a:t>
              </a:r>
              <a:r>
                <a:rPr lang="zh-HK" altLang="en-US" dirty="0">
                  <a:latin typeface="Kaiti SC" panose="02010600040101010101" pitchFamily="2" charset="-122"/>
                  <a:ea typeface="Kaiti SC" panose="02010600040101010101" pitchFamily="2" charset="-122"/>
                </a:rPr>
                <a:t>帝女花</a:t>
              </a:r>
              <a:r>
                <a:rPr lang="en-US" altLang="zh-HK" dirty="0">
                  <a:latin typeface="Kaiti SC" panose="02010600040101010101" pitchFamily="2" charset="-122"/>
                  <a:ea typeface="Kaiti SC" panose="02010600040101010101" pitchFamily="2" charset="-122"/>
                </a:rPr>
                <a:t>》</a:t>
              </a:r>
              <a:r>
                <a:rPr lang="zh-HK" altLang="en-US" dirty="0">
                  <a:latin typeface="Kaiti SC" panose="02010600040101010101" pitchFamily="2" charset="-122"/>
                  <a:ea typeface="Kaiti SC" panose="02010600040101010101" pitchFamily="2" charset="-122"/>
                </a:rPr>
                <a:t>、</a:t>
              </a:r>
              <a:r>
                <a:rPr lang="en-US" altLang="zh-HK" dirty="0">
                  <a:latin typeface="Kaiti SC" panose="02010600040101010101" pitchFamily="2" charset="-122"/>
                  <a:ea typeface="Kaiti SC" panose="02010600040101010101" pitchFamily="2" charset="-122"/>
                </a:rPr>
                <a:t>《</a:t>
              </a:r>
              <a:r>
                <a:rPr lang="zh-HK" altLang="en-US" dirty="0">
                  <a:latin typeface="Kaiti SC" panose="02010600040101010101" pitchFamily="2" charset="-122"/>
                  <a:ea typeface="Kaiti SC" panose="02010600040101010101" pitchFamily="2" charset="-122"/>
                </a:rPr>
                <a:t>跨鳳乘龍</a:t>
              </a:r>
              <a:r>
                <a:rPr lang="en-US" altLang="zh-HK" dirty="0">
                  <a:latin typeface="Kaiti SC" panose="02010600040101010101" pitchFamily="2" charset="-122"/>
                  <a:ea typeface="Kaiti SC" panose="02010600040101010101" pitchFamily="2" charset="-122"/>
                </a:rPr>
                <a:t>》</a:t>
              </a:r>
              <a:r>
                <a:rPr lang="zh-HK" altLang="en-US" dirty="0">
                  <a:latin typeface="Kaiti SC" panose="02010600040101010101" pitchFamily="2" charset="-122"/>
                  <a:ea typeface="Kaiti SC" panose="02010600040101010101" pitchFamily="2" charset="-122"/>
                </a:rPr>
                <a:t>、</a:t>
              </a:r>
              <a:r>
                <a:rPr lang="en-US" altLang="zh-HK" dirty="0">
                  <a:latin typeface="Kaiti SC" panose="02010600040101010101" pitchFamily="2" charset="-122"/>
                  <a:ea typeface="Kaiti SC" panose="02010600040101010101" pitchFamily="2" charset="-122"/>
                </a:rPr>
                <a:t>《</a:t>
              </a:r>
              <a:r>
                <a:rPr lang="zh-HK" altLang="en-US" dirty="0">
                  <a:latin typeface="Kaiti SC" panose="02010600040101010101" pitchFamily="2" charset="-122"/>
                  <a:ea typeface="Kaiti SC" panose="02010600040101010101" pitchFamily="2" charset="-122"/>
                </a:rPr>
                <a:t>蝶影紅梨記</a:t>
              </a:r>
              <a:r>
                <a:rPr lang="en-US" altLang="zh-HK" dirty="0">
                  <a:latin typeface="Kaiti SC" panose="02010600040101010101" pitchFamily="2" charset="-122"/>
                  <a:ea typeface="Kaiti SC" panose="02010600040101010101" pitchFamily="2" charset="-122"/>
                </a:rPr>
                <a:t>》</a:t>
              </a:r>
              <a:r>
                <a:rPr lang="zh-HK" altLang="en-US" dirty="0">
                  <a:latin typeface="Kaiti SC" panose="02010600040101010101" pitchFamily="2" charset="-122"/>
                  <a:ea typeface="Kaiti SC" panose="02010600040101010101" pitchFamily="2" charset="-122"/>
                </a:rPr>
                <a:t>、</a:t>
              </a:r>
              <a:r>
                <a:rPr lang="en-US" altLang="zh-HK" dirty="0">
                  <a:latin typeface="Kaiti SC" panose="02010600040101010101" pitchFamily="2" charset="-122"/>
                  <a:ea typeface="Kaiti SC" panose="02010600040101010101" pitchFamily="2" charset="-122"/>
                </a:rPr>
                <a:t>《</a:t>
              </a:r>
              <a:r>
                <a:rPr lang="zh-HK" altLang="en-US" dirty="0">
                  <a:latin typeface="Kaiti SC" panose="02010600040101010101" pitchFamily="2" charset="-122"/>
                  <a:ea typeface="Kaiti SC" panose="02010600040101010101" pitchFamily="2" charset="-122"/>
                </a:rPr>
                <a:t>再世紅梅記</a:t>
              </a:r>
              <a:r>
                <a:rPr lang="en-US" altLang="zh-HK" dirty="0">
                  <a:latin typeface="Kaiti SC" panose="02010600040101010101" pitchFamily="2" charset="-122"/>
                  <a:ea typeface="Kaiti SC" panose="02010600040101010101" pitchFamily="2" charset="-122"/>
                </a:rPr>
                <a:t>》</a:t>
              </a:r>
              <a:r>
                <a:rPr lang="zh-HK" altLang="en-US" dirty="0">
                  <a:latin typeface="Kaiti SC" panose="02010600040101010101" pitchFamily="2" charset="-122"/>
                  <a:ea typeface="Kaiti SC" panose="02010600040101010101" pitchFamily="2" charset="-122"/>
                </a:rPr>
                <a:t>、</a:t>
              </a:r>
              <a:r>
                <a:rPr lang="en-US" altLang="zh-HK" dirty="0">
                  <a:latin typeface="Kaiti SC" panose="02010600040101010101" pitchFamily="2" charset="-122"/>
                  <a:ea typeface="Kaiti SC" panose="02010600040101010101" pitchFamily="2" charset="-122"/>
                </a:rPr>
                <a:t>《</a:t>
              </a:r>
              <a:r>
                <a:rPr lang="zh-HK" altLang="en-US" dirty="0">
                  <a:latin typeface="Kaiti SC" panose="02010600040101010101" pitchFamily="2" charset="-122"/>
                  <a:ea typeface="Kaiti SC" panose="02010600040101010101" pitchFamily="2" charset="-122"/>
                </a:rPr>
                <a:t>紫釵記</a:t>
              </a:r>
              <a:r>
                <a:rPr lang="en-US" altLang="zh-HK" dirty="0">
                  <a:latin typeface="Kaiti SC" panose="02010600040101010101" pitchFamily="2" charset="-122"/>
                  <a:ea typeface="Kaiti SC" panose="02010600040101010101" pitchFamily="2" charset="-122"/>
                </a:rPr>
                <a:t>》</a:t>
              </a:r>
              <a:r>
                <a:rPr lang="zh-HK" altLang="en-US" dirty="0">
                  <a:latin typeface="Kaiti SC" panose="02010600040101010101" pitchFamily="2" charset="-122"/>
                  <a:ea typeface="Kaiti SC" panose="02010600040101010101" pitchFamily="2" charset="-122"/>
                </a:rPr>
                <a:t>及</a:t>
              </a:r>
              <a:r>
                <a:rPr lang="en-US" altLang="zh-HK" dirty="0">
                  <a:latin typeface="Kaiti SC" panose="02010600040101010101" pitchFamily="2" charset="-122"/>
                  <a:ea typeface="Kaiti SC" panose="02010600040101010101" pitchFamily="2" charset="-122"/>
                </a:rPr>
                <a:t>《</a:t>
              </a:r>
              <a:r>
                <a:rPr lang="zh-HK" altLang="en-US" dirty="0">
                  <a:latin typeface="Kaiti SC" panose="02010600040101010101" pitchFamily="2" charset="-122"/>
                  <a:ea typeface="Kaiti SC" panose="02010600040101010101" pitchFamily="2" charset="-122"/>
                </a:rPr>
                <a:t>洛神</a:t>
              </a:r>
              <a:r>
                <a:rPr lang="en-US" altLang="zh-HK" dirty="0">
                  <a:latin typeface="Kaiti SC" panose="02010600040101010101" pitchFamily="2" charset="-122"/>
                  <a:ea typeface="Kaiti SC" panose="02010600040101010101" pitchFamily="2" charset="-122"/>
                </a:rPr>
                <a:t>》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endParaRPr>
            </a:p>
          </p:txBody>
        </p:sp>
        <p:cxnSp>
          <p:nvCxnSpPr>
            <p:cNvPr id="16" name="直接连接符 15"/>
            <p:cNvCxnSpPr>
              <a:cxnSpLocks/>
            </p:cNvCxnSpPr>
            <p:nvPr/>
          </p:nvCxnSpPr>
          <p:spPr>
            <a:xfrm flipH="1">
              <a:off x="6172209" y="4015555"/>
              <a:ext cx="484263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197C997D-D062-164D-AE94-C1D600D65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1082" y="2226706"/>
            <a:ext cx="2689998" cy="357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673386" flipH="1" flipV="1">
            <a:off x="7602364" y="206267"/>
            <a:ext cx="2801815" cy="362671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13774" y="2783679"/>
            <a:ext cx="12219547" cy="4074321"/>
            <a:chOff x="-13774" y="2783679"/>
            <a:chExt cx="12219547" cy="4568523"/>
          </a:xfrm>
        </p:grpSpPr>
        <p:sp>
          <p:nvSpPr>
            <p:cNvPr id="16" name="矩形 15"/>
            <p:cNvSpPr/>
            <p:nvPr/>
          </p:nvSpPr>
          <p:spPr>
            <a:xfrm rot="5400000">
              <a:off x="3842770" y="-1059089"/>
              <a:ext cx="4520235" cy="12205771"/>
            </a:xfrm>
            <a:custGeom>
              <a:avLst/>
              <a:gdLst>
                <a:gd name="connsiteX0" fmla="*/ 0 w 4353502"/>
                <a:gd name="connsiteY0" fmla="*/ 0 h 12205771"/>
                <a:gd name="connsiteX1" fmla="*/ 4353502 w 4353502"/>
                <a:gd name="connsiteY1" fmla="*/ 0 h 12205771"/>
                <a:gd name="connsiteX2" fmla="*/ 4353502 w 4353502"/>
                <a:gd name="connsiteY2" fmla="*/ 12205771 h 12205771"/>
                <a:gd name="connsiteX3" fmla="*/ 0 w 4353502"/>
                <a:gd name="connsiteY3" fmla="*/ 12205771 h 12205771"/>
                <a:gd name="connsiteX4" fmla="*/ 0 w 4353502"/>
                <a:gd name="connsiteY4" fmla="*/ 0 h 12205771"/>
                <a:gd name="connsiteX0" fmla="*/ 215743 w 4569245"/>
                <a:gd name="connsiteY0" fmla="*/ 0 h 12205771"/>
                <a:gd name="connsiteX1" fmla="*/ 4569245 w 4569245"/>
                <a:gd name="connsiteY1" fmla="*/ 0 h 12205771"/>
                <a:gd name="connsiteX2" fmla="*/ 4569245 w 4569245"/>
                <a:gd name="connsiteY2" fmla="*/ 12205771 h 12205771"/>
                <a:gd name="connsiteX3" fmla="*/ 215743 w 4569245"/>
                <a:gd name="connsiteY3" fmla="*/ 12205771 h 12205771"/>
                <a:gd name="connsiteX4" fmla="*/ 215743 w 4569245"/>
                <a:gd name="connsiteY4" fmla="*/ 0 h 12205771"/>
                <a:gd name="connsiteX0" fmla="*/ 166733 w 4520235"/>
                <a:gd name="connsiteY0" fmla="*/ 0 h 12205771"/>
                <a:gd name="connsiteX1" fmla="*/ 4520235 w 4520235"/>
                <a:gd name="connsiteY1" fmla="*/ 0 h 12205771"/>
                <a:gd name="connsiteX2" fmla="*/ 4520235 w 4520235"/>
                <a:gd name="connsiteY2" fmla="*/ 12205771 h 12205771"/>
                <a:gd name="connsiteX3" fmla="*/ 166733 w 4520235"/>
                <a:gd name="connsiteY3" fmla="*/ 12205771 h 12205771"/>
                <a:gd name="connsiteX4" fmla="*/ 166733 w 4520235"/>
                <a:gd name="connsiteY4" fmla="*/ 0 h 12205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0235" h="12205771">
                  <a:moveTo>
                    <a:pt x="166733" y="0"/>
                  </a:moveTo>
                  <a:lnTo>
                    <a:pt x="4520235" y="0"/>
                  </a:lnTo>
                  <a:lnTo>
                    <a:pt x="4520235" y="12205771"/>
                  </a:lnTo>
                  <a:lnTo>
                    <a:pt x="166733" y="12205771"/>
                  </a:lnTo>
                  <a:cubicBezTo>
                    <a:pt x="-318690" y="9209626"/>
                    <a:pt x="437666" y="4136323"/>
                    <a:pt x="166733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5400000">
              <a:off x="3819833" y="-1019965"/>
              <a:ext cx="4538560" cy="12205774"/>
            </a:xfrm>
            <a:custGeom>
              <a:avLst/>
              <a:gdLst>
                <a:gd name="connsiteX0" fmla="*/ 0 w 4353502"/>
                <a:gd name="connsiteY0" fmla="*/ 0 h 12205771"/>
                <a:gd name="connsiteX1" fmla="*/ 4353502 w 4353502"/>
                <a:gd name="connsiteY1" fmla="*/ 0 h 12205771"/>
                <a:gd name="connsiteX2" fmla="*/ 4353502 w 4353502"/>
                <a:gd name="connsiteY2" fmla="*/ 12205771 h 12205771"/>
                <a:gd name="connsiteX3" fmla="*/ 0 w 4353502"/>
                <a:gd name="connsiteY3" fmla="*/ 12205771 h 12205771"/>
                <a:gd name="connsiteX4" fmla="*/ 0 w 4353502"/>
                <a:gd name="connsiteY4" fmla="*/ 0 h 12205771"/>
                <a:gd name="connsiteX0" fmla="*/ 210724 w 4564226"/>
                <a:gd name="connsiteY0" fmla="*/ 0 h 12205771"/>
                <a:gd name="connsiteX1" fmla="*/ 4564226 w 4564226"/>
                <a:gd name="connsiteY1" fmla="*/ 0 h 12205771"/>
                <a:gd name="connsiteX2" fmla="*/ 4564226 w 4564226"/>
                <a:gd name="connsiteY2" fmla="*/ 12205771 h 12205771"/>
                <a:gd name="connsiteX3" fmla="*/ 210724 w 4564226"/>
                <a:gd name="connsiteY3" fmla="*/ 12205771 h 12205771"/>
                <a:gd name="connsiteX4" fmla="*/ 210724 w 4564226"/>
                <a:gd name="connsiteY4" fmla="*/ 0 h 12205771"/>
                <a:gd name="connsiteX0" fmla="*/ 265915 w 4619417"/>
                <a:gd name="connsiteY0" fmla="*/ 0 h 12205771"/>
                <a:gd name="connsiteX1" fmla="*/ 4619417 w 4619417"/>
                <a:gd name="connsiteY1" fmla="*/ 0 h 12205771"/>
                <a:gd name="connsiteX2" fmla="*/ 4619417 w 4619417"/>
                <a:gd name="connsiteY2" fmla="*/ 12205771 h 12205771"/>
                <a:gd name="connsiteX3" fmla="*/ 265915 w 4619417"/>
                <a:gd name="connsiteY3" fmla="*/ 12205771 h 12205771"/>
                <a:gd name="connsiteX4" fmla="*/ 265915 w 4619417"/>
                <a:gd name="connsiteY4" fmla="*/ 0 h 12205771"/>
                <a:gd name="connsiteX0" fmla="*/ 215021 w 4568523"/>
                <a:gd name="connsiteY0" fmla="*/ 0 h 12205771"/>
                <a:gd name="connsiteX1" fmla="*/ 4568523 w 4568523"/>
                <a:gd name="connsiteY1" fmla="*/ 0 h 12205771"/>
                <a:gd name="connsiteX2" fmla="*/ 4568523 w 4568523"/>
                <a:gd name="connsiteY2" fmla="*/ 12205771 h 12205771"/>
                <a:gd name="connsiteX3" fmla="*/ 215021 w 4568523"/>
                <a:gd name="connsiteY3" fmla="*/ 12205771 h 12205771"/>
                <a:gd name="connsiteX4" fmla="*/ 215021 w 4568523"/>
                <a:gd name="connsiteY4" fmla="*/ 0 h 12205771"/>
                <a:gd name="connsiteX0" fmla="*/ 226135 w 4579637"/>
                <a:gd name="connsiteY0" fmla="*/ 0 h 12205771"/>
                <a:gd name="connsiteX1" fmla="*/ 4579637 w 4579637"/>
                <a:gd name="connsiteY1" fmla="*/ 0 h 12205771"/>
                <a:gd name="connsiteX2" fmla="*/ 4579637 w 4579637"/>
                <a:gd name="connsiteY2" fmla="*/ 12205771 h 12205771"/>
                <a:gd name="connsiteX3" fmla="*/ 226135 w 4579637"/>
                <a:gd name="connsiteY3" fmla="*/ 12205771 h 12205771"/>
                <a:gd name="connsiteX4" fmla="*/ 226135 w 4579637"/>
                <a:gd name="connsiteY4" fmla="*/ 0 h 12205771"/>
                <a:gd name="connsiteX0" fmla="*/ 208020 w 4584100"/>
                <a:gd name="connsiteY0" fmla="*/ 0 h 12205771"/>
                <a:gd name="connsiteX1" fmla="*/ 4584100 w 4584100"/>
                <a:gd name="connsiteY1" fmla="*/ 0 h 12205771"/>
                <a:gd name="connsiteX2" fmla="*/ 4584100 w 4584100"/>
                <a:gd name="connsiteY2" fmla="*/ 12205771 h 12205771"/>
                <a:gd name="connsiteX3" fmla="*/ 230598 w 4584100"/>
                <a:gd name="connsiteY3" fmla="*/ 12205771 h 12205771"/>
                <a:gd name="connsiteX4" fmla="*/ 208020 w 4584100"/>
                <a:gd name="connsiteY4" fmla="*/ 0 h 12205771"/>
                <a:gd name="connsiteX0" fmla="*/ 226134 w 4602214"/>
                <a:gd name="connsiteY0" fmla="*/ 0 h 12205774"/>
                <a:gd name="connsiteX1" fmla="*/ 4602214 w 4602214"/>
                <a:gd name="connsiteY1" fmla="*/ 0 h 12205774"/>
                <a:gd name="connsiteX2" fmla="*/ 4602214 w 4602214"/>
                <a:gd name="connsiteY2" fmla="*/ 12205771 h 12205774"/>
                <a:gd name="connsiteX3" fmla="*/ 226135 w 4602214"/>
                <a:gd name="connsiteY3" fmla="*/ 12205774 h 12205774"/>
                <a:gd name="connsiteX4" fmla="*/ 226134 w 4602214"/>
                <a:gd name="connsiteY4" fmla="*/ 0 h 12205774"/>
                <a:gd name="connsiteX0" fmla="*/ 186867 w 4562947"/>
                <a:gd name="connsiteY0" fmla="*/ 0 h 12205774"/>
                <a:gd name="connsiteX1" fmla="*/ 4562947 w 4562947"/>
                <a:gd name="connsiteY1" fmla="*/ 0 h 12205774"/>
                <a:gd name="connsiteX2" fmla="*/ 4562947 w 4562947"/>
                <a:gd name="connsiteY2" fmla="*/ 12205771 h 12205774"/>
                <a:gd name="connsiteX3" fmla="*/ 186868 w 4562947"/>
                <a:gd name="connsiteY3" fmla="*/ 12205774 h 12205774"/>
                <a:gd name="connsiteX4" fmla="*/ 186867 w 4562947"/>
                <a:gd name="connsiteY4" fmla="*/ 0 h 12205774"/>
                <a:gd name="connsiteX0" fmla="*/ 143093 w 4519173"/>
                <a:gd name="connsiteY0" fmla="*/ 0 h 12205774"/>
                <a:gd name="connsiteX1" fmla="*/ 4519173 w 4519173"/>
                <a:gd name="connsiteY1" fmla="*/ 0 h 12205774"/>
                <a:gd name="connsiteX2" fmla="*/ 4519173 w 4519173"/>
                <a:gd name="connsiteY2" fmla="*/ 12205771 h 12205774"/>
                <a:gd name="connsiteX3" fmla="*/ 143094 w 4519173"/>
                <a:gd name="connsiteY3" fmla="*/ 12205774 h 12205774"/>
                <a:gd name="connsiteX4" fmla="*/ 143093 w 4519173"/>
                <a:gd name="connsiteY4" fmla="*/ 0 h 12205774"/>
                <a:gd name="connsiteX0" fmla="*/ 162480 w 4538560"/>
                <a:gd name="connsiteY0" fmla="*/ 0 h 12205774"/>
                <a:gd name="connsiteX1" fmla="*/ 4538560 w 4538560"/>
                <a:gd name="connsiteY1" fmla="*/ 0 h 12205774"/>
                <a:gd name="connsiteX2" fmla="*/ 4538560 w 4538560"/>
                <a:gd name="connsiteY2" fmla="*/ 12205771 h 12205774"/>
                <a:gd name="connsiteX3" fmla="*/ 162481 w 4538560"/>
                <a:gd name="connsiteY3" fmla="*/ 12205774 h 12205774"/>
                <a:gd name="connsiteX4" fmla="*/ 162480 w 4538560"/>
                <a:gd name="connsiteY4" fmla="*/ 0 h 12205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8560" h="12205774">
                  <a:moveTo>
                    <a:pt x="162480" y="0"/>
                  </a:moveTo>
                  <a:lnTo>
                    <a:pt x="4538560" y="0"/>
                  </a:lnTo>
                  <a:lnTo>
                    <a:pt x="4538560" y="12205771"/>
                  </a:lnTo>
                  <a:lnTo>
                    <a:pt x="162481" y="12205774"/>
                  </a:lnTo>
                  <a:cubicBezTo>
                    <a:pt x="-289073" y="9175763"/>
                    <a:pt x="365680" y="4034724"/>
                    <a:pt x="162480" y="0"/>
                  </a:cubicBezTo>
                  <a:close/>
                </a:path>
              </a:pathLst>
            </a:custGeom>
            <a:blipFill>
              <a:blip r:embed="rId3">
                <a:alphaModFix amt="26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5591"/>
                        </a14:imgEffect>
                        <a14:imgEffect>
                          <a14:saturation sat="28000"/>
                        </a14:imgEffect>
                        <a14:imgEffect>
                          <a14:brightnessContrast bright="18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1907896" y="463234"/>
            <a:ext cx="3423909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HK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唐滌生作品欣賞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方正行楷繁体" panose="03000509000000000000" pitchFamily="65" charset="-122"/>
              <a:ea typeface="方正行楷繁体" panose="03000509000000000000" pitchFamily="65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55764" y="1173830"/>
            <a:ext cx="2287740" cy="33673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HK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《</a:t>
            </a:r>
            <a:r>
              <a:rPr lang="zh-HK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帝女花・香夭</a:t>
            </a:r>
            <a:r>
              <a:rPr lang="en-US" altLang="zh-HK" dirty="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》</a:t>
            </a:r>
          </a:p>
          <a:p>
            <a:pPr>
              <a:lnSpc>
                <a:spcPct val="150000"/>
              </a:lnSpc>
            </a:pP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講述明末長平公主和駙</a:t>
            </a:r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rPr>
              <a:t>馬周世顯雙雙仰藥殉國的故事。「香夭」是二人殉國的一幕，此曲文字高雅，最為家喻戶曉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方正古隶简体" panose="03000509000000000000" pitchFamily="65" charset="-122"/>
              <a:ea typeface="方正古隶简体" panose="03000509000000000000" pitchFamily="65" charset="-122"/>
            </a:endParaRPr>
          </a:p>
        </p:txBody>
      </p:sp>
      <p:cxnSp>
        <p:nvCxnSpPr>
          <p:cNvPr id="31" name="直接连接符 30"/>
          <p:cNvCxnSpPr/>
          <p:nvPr/>
        </p:nvCxnSpPr>
        <p:spPr>
          <a:xfrm flipH="1">
            <a:off x="1253283" y="1027274"/>
            <a:ext cx="43668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9" name="图片 138"/>
          <p:cNvPicPr>
            <a:picLocks noChangeAspect="1"/>
          </p:cNvPicPr>
          <p:nvPr/>
        </p:nvPicPr>
        <p:blipFill rotWithShape="1">
          <a:blip r:embed="rId5">
            <a:grayscl/>
          </a:blip>
          <a:srcRect l="-856" t="45442" r="73283" b="11830"/>
          <a:stretch/>
        </p:blipFill>
        <p:spPr>
          <a:xfrm rot="5219981">
            <a:off x="368617" y="5028372"/>
            <a:ext cx="1239315" cy="1969477"/>
          </a:xfrm>
          <a:prstGeom prst="rect">
            <a:avLst/>
          </a:prstGeom>
        </p:spPr>
      </p:pic>
      <p:pic>
        <p:nvPicPr>
          <p:cNvPr id="140" name="图片 139"/>
          <p:cNvPicPr>
            <a:picLocks noChangeAspect="1"/>
          </p:cNvPicPr>
          <p:nvPr/>
        </p:nvPicPr>
        <p:blipFill rotWithShape="1">
          <a:blip r:embed="rId5">
            <a:grayscl/>
          </a:blip>
          <a:srcRect l="43742" t="13987" r="32523" b="39979"/>
          <a:stretch/>
        </p:blipFill>
        <p:spPr>
          <a:xfrm rot="5400000">
            <a:off x="2025512" y="4751794"/>
            <a:ext cx="1066800" cy="2121877"/>
          </a:xfrm>
          <a:prstGeom prst="rect">
            <a:avLst/>
          </a:prstGeom>
        </p:spPr>
      </p:pic>
      <p:pic>
        <p:nvPicPr>
          <p:cNvPr id="141" name="图片 140"/>
          <p:cNvPicPr>
            <a:picLocks noChangeAspect="1"/>
          </p:cNvPicPr>
          <p:nvPr/>
        </p:nvPicPr>
        <p:blipFill rotWithShape="1">
          <a:blip r:embed="rId5">
            <a:grayscl/>
          </a:blip>
          <a:srcRect l="43742" t="43053" r="-2121" b="32531"/>
          <a:stretch/>
        </p:blipFill>
        <p:spPr>
          <a:xfrm>
            <a:off x="3023803" y="5220717"/>
            <a:ext cx="2623849" cy="1125416"/>
          </a:xfrm>
          <a:prstGeom prst="rect">
            <a:avLst/>
          </a:prstGeom>
        </p:spPr>
      </p:pic>
      <p:pic>
        <p:nvPicPr>
          <p:cNvPr id="142" name="图片 141"/>
          <p:cNvPicPr>
            <a:picLocks noChangeAspect="1"/>
          </p:cNvPicPr>
          <p:nvPr/>
        </p:nvPicPr>
        <p:blipFill rotWithShape="1">
          <a:blip r:embed="rId5">
            <a:grayscl/>
          </a:blip>
          <a:srcRect l="-856" t="45442" r="73283" b="11830"/>
          <a:stretch/>
        </p:blipFill>
        <p:spPr>
          <a:xfrm rot="5219981">
            <a:off x="5696096" y="5131075"/>
            <a:ext cx="1239315" cy="1969477"/>
          </a:xfrm>
          <a:prstGeom prst="rect">
            <a:avLst/>
          </a:prstGeom>
        </p:spPr>
      </p:pic>
      <p:pic>
        <p:nvPicPr>
          <p:cNvPr id="143" name="图片 142"/>
          <p:cNvPicPr>
            <a:picLocks noChangeAspect="1"/>
          </p:cNvPicPr>
          <p:nvPr/>
        </p:nvPicPr>
        <p:blipFill rotWithShape="1">
          <a:blip r:embed="rId5">
            <a:grayscl/>
          </a:blip>
          <a:srcRect l="43742" t="43053" r="-2121" b="32531"/>
          <a:stretch/>
        </p:blipFill>
        <p:spPr>
          <a:xfrm>
            <a:off x="6711823" y="5342759"/>
            <a:ext cx="2623849" cy="1125416"/>
          </a:xfrm>
          <a:prstGeom prst="rect">
            <a:avLst/>
          </a:prstGeom>
        </p:spPr>
      </p:pic>
      <p:pic>
        <p:nvPicPr>
          <p:cNvPr id="144" name="图片 143"/>
          <p:cNvPicPr>
            <a:picLocks noChangeAspect="1"/>
          </p:cNvPicPr>
          <p:nvPr/>
        </p:nvPicPr>
        <p:blipFill rotWithShape="1">
          <a:blip r:embed="rId5">
            <a:grayscl/>
          </a:blip>
          <a:srcRect l="43742" t="13987" r="32523" b="39979"/>
          <a:stretch/>
        </p:blipFill>
        <p:spPr>
          <a:xfrm rot="5400000">
            <a:off x="9153225" y="4952172"/>
            <a:ext cx="1066800" cy="2121877"/>
          </a:xfrm>
          <a:prstGeom prst="rect">
            <a:avLst/>
          </a:prstGeom>
        </p:spPr>
      </p:pic>
      <p:pic>
        <p:nvPicPr>
          <p:cNvPr id="145" name="图片 144"/>
          <p:cNvPicPr>
            <a:picLocks noChangeAspect="1"/>
          </p:cNvPicPr>
          <p:nvPr/>
        </p:nvPicPr>
        <p:blipFill rotWithShape="1">
          <a:blip r:embed="rId5">
            <a:grayscl/>
          </a:blip>
          <a:srcRect l="-856" t="45442" r="73283" b="11830"/>
          <a:stretch/>
        </p:blipFill>
        <p:spPr>
          <a:xfrm rot="5219981">
            <a:off x="10675063" y="5294060"/>
            <a:ext cx="1239315" cy="1969477"/>
          </a:xfrm>
          <a:prstGeom prst="rect">
            <a:avLst/>
          </a:prstGeom>
        </p:spPr>
      </p:pic>
      <p:pic>
        <p:nvPicPr>
          <p:cNvPr id="21" name="內容版面配置區 5">
            <a:extLst>
              <a:ext uri="{FF2B5EF4-FFF2-40B4-BE49-F238E27FC236}">
                <a16:creationId xmlns:a16="http://schemas.microsoft.com/office/drawing/2014/main" id="{26EABDED-18A6-4142-9C86-D89F83B693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744248" y="1071681"/>
            <a:ext cx="8550471" cy="5611782"/>
          </a:xfr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681CECA3-4C27-0A4F-8205-B76D69BBCD49}"/>
              </a:ext>
            </a:extLst>
          </p:cNvPr>
          <p:cNvSpPr txBox="1"/>
          <p:nvPr/>
        </p:nvSpPr>
        <p:spPr>
          <a:xfrm>
            <a:off x="11269490" y="1251416"/>
            <a:ext cx="4519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HK" altLang="en-US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帝女花・香夭</a:t>
            </a:r>
            <a:endParaRPr kumimoji="1" lang="en-US" altLang="zh-HK" dirty="0">
              <a:solidFill>
                <a:srgbClr val="FF000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endParaRPr kumimoji="1" lang="en-US" altLang="zh-HK" dirty="0">
              <a:solidFill>
                <a:srgbClr val="FF000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endParaRPr kumimoji="1" lang="en-US" altLang="zh-HK" dirty="0">
              <a:solidFill>
                <a:srgbClr val="FF000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endParaRPr kumimoji="1" lang="en-US" altLang="zh-HK" dirty="0">
              <a:solidFill>
                <a:srgbClr val="FF000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HK" altLang="en-US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工尺譜</a:t>
            </a:r>
            <a:endParaRPr kumimoji="1" lang="en-US" altLang="zh-HK" dirty="0">
              <a:solidFill>
                <a:srgbClr val="FF000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5575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0DD5D2AC-74BB-CD4B-B357-AF9601EEA5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5479" r="-281" b="42387"/>
          <a:stretch/>
        </p:blipFill>
        <p:spPr>
          <a:xfrm>
            <a:off x="-209073" y="2057160"/>
            <a:ext cx="6554790" cy="399804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F29FAEB9-3B7C-7543-95CD-C17105AC3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866" b="12099"/>
          <a:stretch/>
        </p:blipFill>
        <p:spPr>
          <a:xfrm>
            <a:off x="5846285" y="2006129"/>
            <a:ext cx="6534816" cy="2849328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B8285D75-EB48-1646-AEC4-377FCD2AEA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4497"/>
          <a:stretch/>
        </p:blipFill>
        <p:spPr>
          <a:xfrm>
            <a:off x="1872638" y="165537"/>
            <a:ext cx="7947294" cy="17885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grayscl/>
            <a:alphaModFix amt="30000"/>
          </a:blip>
          <a:stretch>
            <a:fillRect/>
          </a:stretch>
        </p:blipFill>
        <p:spPr>
          <a:xfrm rot="5810512">
            <a:off x="371182" y="-722953"/>
            <a:ext cx="4415390" cy="60519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 rot="5400000" flipH="1" flipV="1">
            <a:off x="8203046" y="3643737"/>
            <a:ext cx="2801815" cy="362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9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875692" y="0"/>
            <a:ext cx="8358555" cy="6857999"/>
            <a:chOff x="7210222" y="3140035"/>
            <a:chExt cx="1770664" cy="3272488"/>
          </a:xfrm>
        </p:grpSpPr>
        <p:sp>
          <p:nvSpPr>
            <p:cNvPr id="7" name="矩形 6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blipFill>
              <a:blip r:embed="rId2">
                <a:alphaModFix amt="26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  <a14:imgEffect>
                          <a14:colorTemperature colorTemp="5591"/>
                        </a14:imgEffect>
                        <a14:imgEffect>
                          <a14:saturation sat="28000"/>
                        </a14:imgEffect>
                        <a14:imgEffect>
                          <a14:brightnessContrast bright="18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 rot="10800000" flipV="1">
            <a:off x="7834710" y="1217856"/>
            <a:ext cx="4357290" cy="564014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0" y="3189688"/>
            <a:ext cx="1875692" cy="242792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070244" y="771934"/>
            <a:ext cx="3876207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HK" altLang="en-US" sz="3200" dirty="0">
                <a:latin typeface="Kaiti SC" panose="02010600040101010101" pitchFamily="2" charset="-122"/>
                <a:ea typeface="Kaiti SC" panose="02010600040101010101" pitchFamily="2" charset="-122"/>
              </a:rPr>
              <a:t>粵劇記譜方法</a:t>
            </a:r>
            <a:r>
              <a:rPr lang="zh-HK" altLang="zh-HK" sz="3200" dirty="0">
                <a:latin typeface="Kaiti SC" panose="02010600040101010101" pitchFamily="2" charset="-122"/>
                <a:ea typeface="Kaiti SC" panose="02010600040101010101" pitchFamily="2" charset="-122"/>
              </a:rPr>
              <a:t>工尺譜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cxnSp>
        <p:nvCxnSpPr>
          <p:cNvPr id="11" name="直接连接符 10"/>
          <p:cNvCxnSpPr>
            <a:cxnSpLocks/>
          </p:cNvCxnSpPr>
          <p:nvPr/>
        </p:nvCxnSpPr>
        <p:spPr>
          <a:xfrm flipH="1">
            <a:off x="4157490" y="1356709"/>
            <a:ext cx="36772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圖片 13">
            <a:extLst>
              <a:ext uri="{FF2B5EF4-FFF2-40B4-BE49-F238E27FC236}">
                <a16:creationId xmlns:a16="http://schemas.microsoft.com/office/drawing/2014/main" id="{9B2071CD-B12B-D047-A93A-234986F811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815005"/>
            <a:ext cx="8229600" cy="374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2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0DD5D2AC-74BB-CD4B-B357-AF9601EEA5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5479" r="-281" b="42387"/>
          <a:stretch/>
        </p:blipFill>
        <p:spPr>
          <a:xfrm>
            <a:off x="-222596" y="1954124"/>
            <a:ext cx="6554790" cy="3998049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B8285D75-EB48-1646-AEC4-377FCD2AEA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4497"/>
          <a:stretch/>
        </p:blipFill>
        <p:spPr>
          <a:xfrm>
            <a:off x="1872638" y="165537"/>
            <a:ext cx="7947294" cy="17885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grayscl/>
            <a:alphaModFix amt="30000"/>
          </a:blip>
          <a:stretch>
            <a:fillRect/>
          </a:stretch>
        </p:blipFill>
        <p:spPr>
          <a:xfrm rot="5810512">
            <a:off x="371182" y="-722953"/>
            <a:ext cx="4415390" cy="60519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 rot="5400000" flipH="1" flipV="1">
            <a:off x="8203046" y="3643737"/>
            <a:ext cx="2801815" cy="3626711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99576F6F-0E47-8C47-B52C-85481CC4D9BE}"/>
              </a:ext>
            </a:extLst>
          </p:cNvPr>
          <p:cNvSpPr txBox="1"/>
          <p:nvPr/>
        </p:nvSpPr>
        <p:spPr>
          <a:xfrm>
            <a:off x="6831724" y="2154621"/>
            <a:ext cx="4435366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HK" altLang="en-US" dirty="0"/>
              <a:t>「㐅」和「丶」符號稱為「叮板」，</a:t>
            </a:r>
            <a:endParaRPr kumimoji="1" lang="en-US" altLang="zh-HK" dirty="0"/>
          </a:p>
          <a:p>
            <a:pPr>
              <a:lnSpc>
                <a:spcPct val="150000"/>
              </a:lnSpc>
            </a:pPr>
            <a:r>
              <a:rPr kumimoji="1" lang="zh-HK" altLang="en-US" dirty="0"/>
              <a:t>是工尺譜用的節拍符號。</a:t>
            </a:r>
            <a:endParaRPr kumimoji="1" lang="en-US" altLang="zh-HK" dirty="0"/>
          </a:p>
          <a:p>
            <a:pPr>
              <a:lnSpc>
                <a:spcPct val="150000"/>
              </a:lnSpc>
            </a:pPr>
            <a:endParaRPr kumimoji="1" lang="en-US" altLang="zh-HK" dirty="0"/>
          </a:p>
          <a:p>
            <a:pPr>
              <a:lnSpc>
                <a:spcPct val="150000"/>
              </a:lnSpc>
            </a:pPr>
            <a:endParaRPr kumimoji="1" lang="en-US" altLang="zh-HK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450F2BE-98CC-6A47-A03B-B8FB3193B32A}"/>
              </a:ext>
            </a:extLst>
          </p:cNvPr>
          <p:cNvSpPr/>
          <p:nvPr/>
        </p:nvSpPr>
        <p:spPr>
          <a:xfrm>
            <a:off x="7182527" y="3141461"/>
            <a:ext cx="1376855" cy="171136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zh-HK" altLang="en-US" dirty="0"/>
              <a:t>「㐅」</a:t>
            </a:r>
            <a:endParaRPr kumimoji="1" lang="en-US" altLang="zh-HK" dirty="0"/>
          </a:p>
          <a:p>
            <a:pPr algn="ctr">
              <a:lnSpc>
                <a:spcPct val="150000"/>
              </a:lnSpc>
            </a:pPr>
            <a:r>
              <a:rPr kumimoji="1" lang="zh-HK" altLang="en-US" dirty="0"/>
              <a:t>正板</a:t>
            </a:r>
            <a:endParaRPr kumimoji="1" lang="en-US" altLang="zh-HK" dirty="0"/>
          </a:p>
          <a:p>
            <a:pPr algn="ctr">
              <a:lnSpc>
                <a:spcPct val="150000"/>
              </a:lnSpc>
            </a:pPr>
            <a:r>
              <a:rPr kumimoji="1" lang="zh-HK" altLang="en-US" dirty="0"/>
              <a:t>第一拍</a:t>
            </a:r>
            <a:endParaRPr kumimoji="1" lang="en-US" altLang="zh-HK" dirty="0"/>
          </a:p>
          <a:p>
            <a:pPr algn="ctr">
              <a:lnSpc>
                <a:spcPct val="150000"/>
              </a:lnSpc>
            </a:pPr>
            <a:endParaRPr kumimoji="1"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90DD0E5-D6F7-6E45-A767-B3EFE0E10597}"/>
              </a:ext>
            </a:extLst>
          </p:cNvPr>
          <p:cNvSpPr/>
          <p:nvPr/>
        </p:nvSpPr>
        <p:spPr>
          <a:xfrm>
            <a:off x="9045389" y="3152295"/>
            <a:ext cx="1376855" cy="171136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zh-HK" altLang="en-US" dirty="0"/>
              <a:t>「丶」</a:t>
            </a:r>
            <a:endParaRPr kumimoji="1" lang="en-US" altLang="zh-HK" dirty="0"/>
          </a:p>
          <a:p>
            <a:pPr algn="ctr">
              <a:lnSpc>
                <a:spcPct val="150000"/>
              </a:lnSpc>
            </a:pPr>
            <a:r>
              <a:rPr kumimoji="1" lang="zh-HK" altLang="en-US" dirty="0"/>
              <a:t>正叮</a:t>
            </a:r>
            <a:endParaRPr kumimoji="1" lang="en-US" altLang="zh-HK" dirty="0"/>
          </a:p>
          <a:p>
            <a:pPr algn="ctr">
              <a:lnSpc>
                <a:spcPct val="150000"/>
              </a:lnSpc>
            </a:pPr>
            <a:r>
              <a:rPr kumimoji="1" lang="zh-HK" altLang="en-US" dirty="0"/>
              <a:t>其他拍子</a:t>
            </a:r>
            <a:endParaRPr kumimoji="1" lang="en-US" altLang="zh-HK" dirty="0"/>
          </a:p>
          <a:p>
            <a:pPr algn="ctr">
              <a:lnSpc>
                <a:spcPct val="150000"/>
              </a:lnSpc>
            </a:pPr>
            <a:endParaRPr kumimoji="1" lang="zh-HK" altLang="en-US" dirty="0"/>
          </a:p>
        </p:txBody>
      </p:sp>
      <p:sp>
        <p:nvSpPr>
          <p:cNvPr id="4" name="雲形 3">
            <a:extLst>
              <a:ext uri="{FF2B5EF4-FFF2-40B4-BE49-F238E27FC236}">
                <a16:creationId xmlns:a16="http://schemas.microsoft.com/office/drawing/2014/main" id="{CD77C376-5663-C342-AC09-03C574F4C7D0}"/>
              </a:ext>
            </a:extLst>
          </p:cNvPr>
          <p:cNvSpPr/>
          <p:nvPr/>
        </p:nvSpPr>
        <p:spPr>
          <a:xfrm>
            <a:off x="7330534" y="5043025"/>
            <a:ext cx="3216165" cy="1567658"/>
          </a:xfrm>
          <a:prstGeom prst="cloud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zh-HK" altLang="en-US" dirty="0"/>
              <a:t>一板一叮</a:t>
            </a:r>
            <a:endParaRPr kumimoji="1" lang="en-US" altLang="zh-HK" dirty="0"/>
          </a:p>
          <a:p>
            <a:pPr algn="ctr">
              <a:lnSpc>
                <a:spcPct val="150000"/>
              </a:lnSpc>
            </a:pPr>
            <a:r>
              <a:rPr kumimoji="1" lang="zh-HK" altLang="en-US" dirty="0"/>
              <a:t>一板三叮</a:t>
            </a:r>
          </a:p>
        </p:txBody>
      </p:sp>
      <p:sp>
        <p:nvSpPr>
          <p:cNvPr id="6" name="圓角矩形 5">
            <a:extLst>
              <a:ext uri="{FF2B5EF4-FFF2-40B4-BE49-F238E27FC236}">
                <a16:creationId xmlns:a16="http://schemas.microsoft.com/office/drawing/2014/main" id="{627E9FB8-F812-994D-B3A4-35BB137F8CB8}"/>
              </a:ext>
            </a:extLst>
          </p:cNvPr>
          <p:cNvSpPr/>
          <p:nvPr/>
        </p:nvSpPr>
        <p:spPr>
          <a:xfrm>
            <a:off x="5990898" y="3615559"/>
            <a:ext cx="935420" cy="15676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K" altLang="en-US" dirty="0"/>
              <a:t>底板</a:t>
            </a:r>
            <a:endParaRPr kumimoji="1" lang="en-US" altLang="zh-HK" dirty="0"/>
          </a:p>
          <a:p>
            <a:pPr algn="ctr"/>
            <a:endParaRPr kumimoji="1" lang="en-US" altLang="zh-HK" dirty="0"/>
          </a:p>
          <a:p>
            <a:pPr algn="ctr"/>
            <a:r>
              <a:rPr kumimoji="1" lang="zh-HK" altLang="en-US" dirty="0"/>
              <a:t>沒有字詞</a:t>
            </a:r>
            <a:endParaRPr kumimoji="1" lang="en-US" altLang="zh-HK" dirty="0"/>
          </a:p>
        </p:txBody>
      </p:sp>
      <p:sp>
        <p:nvSpPr>
          <p:cNvPr id="12" name="圓角矩形 11">
            <a:extLst>
              <a:ext uri="{FF2B5EF4-FFF2-40B4-BE49-F238E27FC236}">
                <a16:creationId xmlns:a16="http://schemas.microsoft.com/office/drawing/2014/main" id="{44249AB6-695B-594A-A14B-4BFB49ECFF22}"/>
              </a:ext>
            </a:extLst>
          </p:cNvPr>
          <p:cNvSpPr/>
          <p:nvPr/>
        </p:nvSpPr>
        <p:spPr>
          <a:xfrm>
            <a:off x="10850735" y="3615559"/>
            <a:ext cx="935420" cy="15676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K" altLang="en-US" dirty="0"/>
              <a:t>底叮</a:t>
            </a:r>
            <a:endParaRPr kumimoji="1" lang="en-US" altLang="zh-HK" dirty="0"/>
          </a:p>
          <a:p>
            <a:pPr algn="ctr"/>
            <a:endParaRPr kumimoji="1" lang="en-US" altLang="zh-HK" dirty="0"/>
          </a:p>
          <a:p>
            <a:pPr algn="ctr"/>
            <a:r>
              <a:rPr kumimoji="1" lang="zh-HK" altLang="en-US" dirty="0"/>
              <a:t>沒有字詞</a:t>
            </a:r>
            <a:endParaRPr kumimoji="1" lang="en-US" altLang="zh-HK" dirty="0"/>
          </a:p>
        </p:txBody>
      </p:sp>
    </p:spTree>
    <p:extLst>
      <p:ext uri="{BB962C8B-B14F-4D97-AF65-F5344CB8AC3E}">
        <p14:creationId xmlns:p14="http://schemas.microsoft.com/office/powerpoint/2010/main" val="393382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 rot="10800000">
            <a:off x="7776610" y="0"/>
            <a:ext cx="4415390" cy="605191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294753" y="1298153"/>
            <a:ext cx="8393653" cy="4158939"/>
            <a:chOff x="7210222" y="3140035"/>
            <a:chExt cx="1770664" cy="3272488"/>
          </a:xfrm>
        </p:grpSpPr>
        <p:sp>
          <p:nvSpPr>
            <p:cNvPr id="7" name="矩形 6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blipFill>
              <a:blip r:embed="rId3">
                <a:alphaModFix amt="26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5591"/>
                        </a14:imgEffect>
                        <a14:imgEffect>
                          <a14:saturation sat="28000"/>
                        </a14:imgEffect>
                        <a14:imgEffect>
                          <a14:brightnessContrast bright="18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0" y="3231289"/>
            <a:ext cx="2801815" cy="362671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374723" y="2938346"/>
            <a:ext cx="8313683" cy="1877437"/>
            <a:chOff x="4289670" y="1456467"/>
            <a:chExt cx="4423779" cy="2960321"/>
          </a:xfrm>
        </p:grpSpPr>
        <p:sp>
          <p:nvSpPr>
            <p:cNvPr id="10" name="文本框 9"/>
            <p:cNvSpPr txBox="1"/>
            <p:nvPr/>
          </p:nvSpPr>
          <p:spPr>
            <a:xfrm>
              <a:off x="4852064" y="1456467"/>
              <a:ext cx="3252608" cy="296032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kumimoji="1" lang="zh-HK" altLang="en-US" sz="4400" dirty="0">
                  <a:latin typeface="Kaiti SC" panose="02010600040101010101" pitchFamily="2" charset="-122"/>
                  <a:ea typeface="Kaiti SC" panose="02010600040101010101" pitchFamily="2" charset="-122"/>
                  <a:cs typeface="新細明體" panose="02020500000000000000" pitchFamily="18" charset="-120"/>
                </a:rPr>
                <a:t>詩白及白欖</a:t>
              </a:r>
              <a:br>
                <a:rPr kumimoji="1" lang="en-US" altLang="zh-HK" sz="4400" dirty="0">
                  <a:latin typeface="Kaiti SC" panose="02010600040101010101" pitchFamily="2" charset="-122"/>
                  <a:ea typeface="Kaiti SC" panose="02010600040101010101" pitchFamily="2" charset="-122"/>
                  <a:cs typeface="新細明體" panose="02020500000000000000" pitchFamily="18" charset="-120"/>
                </a:rPr>
              </a:br>
              <a:endParaRPr lang="zh-CN" altLang="en-US" sz="7200" dirty="0">
                <a:latin typeface="Kaiti SC" panose="02010600040101010101" pitchFamily="2" charset="-122"/>
                <a:ea typeface="Kaiti SC" panose="02010600040101010101" pitchFamily="2" charset="-122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 flipH="1">
              <a:off x="4289670" y="2013466"/>
              <a:ext cx="68873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>
              <a:off x="8024719" y="2013466"/>
              <a:ext cx="68873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5226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/>
          <p:cNvPicPr>
            <a:picLocks noChangeAspect="1"/>
          </p:cNvPicPr>
          <p:nvPr/>
        </p:nvPicPr>
        <p:blipFill>
          <a:blip r:embed="rId2">
            <a:grayscl/>
          </a:blip>
          <a:srcRect l="10634" b="29966"/>
          <a:stretch>
            <a:fillRect/>
          </a:stretch>
        </p:blipFill>
        <p:spPr>
          <a:xfrm rot="9709526" flipH="1">
            <a:off x="-1065917" y="-450396"/>
            <a:ext cx="5820008" cy="5903817"/>
          </a:xfrm>
          <a:custGeom>
            <a:avLst/>
            <a:gdLst>
              <a:gd name="connsiteX0" fmla="*/ 1938173 w 5820008"/>
              <a:gd name="connsiteY0" fmla="*/ 5903817 h 5903817"/>
              <a:gd name="connsiteX1" fmla="*/ 5820008 w 5820008"/>
              <a:gd name="connsiteY1" fmla="*/ 4629444 h 5903817"/>
              <a:gd name="connsiteX2" fmla="*/ 5820008 w 5820008"/>
              <a:gd name="connsiteY2" fmla="*/ 0 h 5903817"/>
              <a:gd name="connsiteX3" fmla="*/ 0 w 5820008"/>
              <a:gd name="connsiteY3" fmla="*/ 0 h 5903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0008" h="5903817">
                <a:moveTo>
                  <a:pt x="1938173" y="5903817"/>
                </a:moveTo>
                <a:lnTo>
                  <a:pt x="5820008" y="4629444"/>
                </a:lnTo>
                <a:lnTo>
                  <a:pt x="5820008" y="0"/>
                </a:lnTo>
                <a:lnTo>
                  <a:pt x="0" y="0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5963" name="图片 59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10031223" y="11010"/>
            <a:ext cx="2160777" cy="2796943"/>
          </a:xfrm>
          <a:prstGeom prst="rect">
            <a:avLst/>
          </a:prstGeom>
        </p:spPr>
      </p:pic>
      <p:pic>
        <p:nvPicPr>
          <p:cNvPr id="5964" name="图片 59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69923"/>
            <a:ext cx="208048" cy="869944"/>
          </a:xfrm>
          <a:prstGeom prst="rect">
            <a:avLst/>
          </a:prstGeom>
        </p:spPr>
      </p:pic>
      <p:pic>
        <p:nvPicPr>
          <p:cNvPr id="5965" name="图片 59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43" y="2272402"/>
            <a:ext cx="4494660" cy="4609263"/>
          </a:xfrm>
          <a:prstGeom prst="rect">
            <a:avLst/>
          </a:prstGeom>
        </p:spPr>
      </p:pic>
      <p:pic>
        <p:nvPicPr>
          <p:cNvPr id="5960" name="图片 59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758659" y="1031769"/>
            <a:ext cx="1063421" cy="683444"/>
          </a:xfrm>
          <a:prstGeom prst="rect">
            <a:avLst/>
          </a:prstGeom>
        </p:spPr>
      </p:pic>
      <p:pic>
        <p:nvPicPr>
          <p:cNvPr id="5962" name="图片 596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445" y="4406724"/>
            <a:ext cx="1189129" cy="1249872"/>
          </a:xfrm>
          <a:prstGeom prst="rect">
            <a:avLst/>
          </a:prstGeom>
        </p:spPr>
      </p:pic>
      <p:sp>
        <p:nvSpPr>
          <p:cNvPr id="5968" name="椭圆 5967"/>
          <p:cNvSpPr/>
          <p:nvPr/>
        </p:nvSpPr>
        <p:spPr>
          <a:xfrm>
            <a:off x="7939144" y="2345167"/>
            <a:ext cx="311971" cy="2689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69" name="椭圆 5968"/>
          <p:cNvSpPr/>
          <p:nvPr/>
        </p:nvSpPr>
        <p:spPr>
          <a:xfrm>
            <a:off x="9348351" y="2360671"/>
            <a:ext cx="225374" cy="178133"/>
          </a:xfrm>
          <a:custGeom>
            <a:avLst/>
            <a:gdLst>
              <a:gd name="connsiteX0" fmla="*/ 0 w 225329"/>
              <a:gd name="connsiteY0" fmla="*/ 67551 h 135102"/>
              <a:gd name="connsiteX1" fmla="*/ 112665 w 225329"/>
              <a:gd name="connsiteY1" fmla="*/ 0 h 135102"/>
              <a:gd name="connsiteX2" fmla="*/ 225330 w 225329"/>
              <a:gd name="connsiteY2" fmla="*/ 67551 h 135102"/>
              <a:gd name="connsiteX3" fmla="*/ 112665 w 225329"/>
              <a:gd name="connsiteY3" fmla="*/ 135102 h 135102"/>
              <a:gd name="connsiteX4" fmla="*/ 0 w 225329"/>
              <a:gd name="connsiteY4" fmla="*/ 67551 h 135102"/>
              <a:gd name="connsiteX0" fmla="*/ 44 w 225374"/>
              <a:gd name="connsiteY0" fmla="*/ 110582 h 178133"/>
              <a:gd name="connsiteX1" fmla="*/ 123466 w 225374"/>
              <a:gd name="connsiteY1" fmla="*/ 0 h 178133"/>
              <a:gd name="connsiteX2" fmla="*/ 225374 w 225374"/>
              <a:gd name="connsiteY2" fmla="*/ 110582 h 178133"/>
              <a:gd name="connsiteX3" fmla="*/ 112709 w 225374"/>
              <a:gd name="connsiteY3" fmla="*/ 178133 h 178133"/>
              <a:gd name="connsiteX4" fmla="*/ 44 w 225374"/>
              <a:gd name="connsiteY4" fmla="*/ 110582 h 17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374" h="178133">
                <a:moveTo>
                  <a:pt x="44" y="110582"/>
                </a:moveTo>
                <a:cubicBezTo>
                  <a:pt x="1837" y="80893"/>
                  <a:pt x="61243" y="0"/>
                  <a:pt x="123466" y="0"/>
                </a:cubicBezTo>
                <a:cubicBezTo>
                  <a:pt x="185689" y="0"/>
                  <a:pt x="225374" y="73275"/>
                  <a:pt x="225374" y="110582"/>
                </a:cubicBezTo>
                <a:cubicBezTo>
                  <a:pt x="225374" y="147889"/>
                  <a:pt x="174932" y="178133"/>
                  <a:pt x="112709" y="178133"/>
                </a:cubicBezTo>
                <a:cubicBezTo>
                  <a:pt x="50486" y="178133"/>
                  <a:pt x="-1749" y="140271"/>
                  <a:pt x="44" y="1105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70" name="椭圆 5969"/>
          <p:cNvSpPr/>
          <p:nvPr/>
        </p:nvSpPr>
        <p:spPr>
          <a:xfrm>
            <a:off x="7551867" y="3318141"/>
            <a:ext cx="64547" cy="1591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71" name="椭圆 5970"/>
          <p:cNvSpPr/>
          <p:nvPr/>
        </p:nvSpPr>
        <p:spPr>
          <a:xfrm>
            <a:off x="9660367" y="4963030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72" name="椭圆 5971"/>
          <p:cNvSpPr/>
          <p:nvPr/>
        </p:nvSpPr>
        <p:spPr>
          <a:xfrm>
            <a:off x="5475642" y="4832781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73" name="椭圆 5972"/>
          <p:cNvSpPr/>
          <p:nvPr/>
        </p:nvSpPr>
        <p:spPr>
          <a:xfrm>
            <a:off x="5787614" y="2283219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74" name="椭圆 5973"/>
          <p:cNvSpPr/>
          <p:nvPr/>
        </p:nvSpPr>
        <p:spPr>
          <a:xfrm>
            <a:off x="8498541" y="1521576"/>
            <a:ext cx="112269" cy="1936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75" name="椭圆 5974"/>
          <p:cNvSpPr/>
          <p:nvPr/>
        </p:nvSpPr>
        <p:spPr>
          <a:xfrm>
            <a:off x="8810513" y="3746259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76" name="椭圆 5975"/>
          <p:cNvSpPr/>
          <p:nvPr/>
        </p:nvSpPr>
        <p:spPr>
          <a:xfrm>
            <a:off x="11360075" y="4843537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77" name="椭圆 5976"/>
          <p:cNvSpPr/>
          <p:nvPr/>
        </p:nvSpPr>
        <p:spPr>
          <a:xfrm>
            <a:off x="9821732" y="6026879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78" name="椭圆 5977"/>
          <p:cNvSpPr/>
          <p:nvPr/>
        </p:nvSpPr>
        <p:spPr>
          <a:xfrm>
            <a:off x="10143465" y="3476354"/>
            <a:ext cx="151606" cy="144329"/>
          </a:xfrm>
          <a:custGeom>
            <a:avLst/>
            <a:gdLst>
              <a:gd name="connsiteX0" fmla="*/ 0 w 161365"/>
              <a:gd name="connsiteY0" fmla="*/ 60242 h 120484"/>
              <a:gd name="connsiteX1" fmla="*/ 80683 w 161365"/>
              <a:gd name="connsiteY1" fmla="*/ 0 h 120484"/>
              <a:gd name="connsiteX2" fmla="*/ 161366 w 161365"/>
              <a:gd name="connsiteY2" fmla="*/ 60242 h 120484"/>
              <a:gd name="connsiteX3" fmla="*/ 80683 w 161365"/>
              <a:gd name="connsiteY3" fmla="*/ 120484 h 120484"/>
              <a:gd name="connsiteX4" fmla="*/ 0 w 161365"/>
              <a:gd name="connsiteY4" fmla="*/ 60242 h 120484"/>
              <a:gd name="connsiteX0" fmla="*/ 1148 w 165968"/>
              <a:gd name="connsiteY0" fmla="*/ 60242 h 141999"/>
              <a:gd name="connsiteX1" fmla="*/ 81831 w 165968"/>
              <a:gd name="connsiteY1" fmla="*/ 0 h 141999"/>
              <a:gd name="connsiteX2" fmla="*/ 162514 w 165968"/>
              <a:gd name="connsiteY2" fmla="*/ 60242 h 141999"/>
              <a:gd name="connsiteX3" fmla="*/ 135619 w 165968"/>
              <a:gd name="connsiteY3" fmla="*/ 141999 h 141999"/>
              <a:gd name="connsiteX4" fmla="*/ 1148 w 165968"/>
              <a:gd name="connsiteY4" fmla="*/ 60242 h 141999"/>
              <a:gd name="connsiteX0" fmla="*/ 997 w 151606"/>
              <a:gd name="connsiteY0" fmla="*/ 104235 h 144329"/>
              <a:gd name="connsiteX1" fmla="*/ 70923 w 151606"/>
              <a:gd name="connsiteY1" fmla="*/ 963 h 144329"/>
              <a:gd name="connsiteX2" fmla="*/ 151606 w 151606"/>
              <a:gd name="connsiteY2" fmla="*/ 61205 h 144329"/>
              <a:gd name="connsiteX3" fmla="*/ 124711 w 151606"/>
              <a:gd name="connsiteY3" fmla="*/ 142962 h 144329"/>
              <a:gd name="connsiteX4" fmla="*/ 997 w 151606"/>
              <a:gd name="connsiteY4" fmla="*/ 104235 h 14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606" h="144329">
                <a:moveTo>
                  <a:pt x="997" y="104235"/>
                </a:moveTo>
                <a:cubicBezTo>
                  <a:pt x="-7968" y="80569"/>
                  <a:pt x="45822" y="8135"/>
                  <a:pt x="70923" y="963"/>
                </a:cubicBezTo>
                <a:cubicBezTo>
                  <a:pt x="96024" y="-6209"/>
                  <a:pt x="151606" y="27934"/>
                  <a:pt x="151606" y="61205"/>
                </a:cubicBezTo>
                <a:cubicBezTo>
                  <a:pt x="151606" y="94476"/>
                  <a:pt x="149812" y="135790"/>
                  <a:pt x="124711" y="142962"/>
                </a:cubicBezTo>
                <a:cubicBezTo>
                  <a:pt x="99610" y="150134"/>
                  <a:pt x="9962" y="127901"/>
                  <a:pt x="997" y="1042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79" name="椭圆 5978"/>
          <p:cNvSpPr/>
          <p:nvPr/>
        </p:nvSpPr>
        <p:spPr>
          <a:xfrm>
            <a:off x="5066852" y="1928215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80" name="椭圆 5979"/>
          <p:cNvSpPr/>
          <p:nvPr/>
        </p:nvSpPr>
        <p:spPr>
          <a:xfrm>
            <a:off x="3528509" y="3111557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81" name="椭圆 5980"/>
          <p:cNvSpPr/>
          <p:nvPr/>
        </p:nvSpPr>
        <p:spPr>
          <a:xfrm>
            <a:off x="3840481" y="561995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82" name="椭圆 5981"/>
          <p:cNvSpPr/>
          <p:nvPr/>
        </p:nvSpPr>
        <p:spPr>
          <a:xfrm>
            <a:off x="2646381" y="2767312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83" name="椭圆 5982"/>
          <p:cNvSpPr/>
          <p:nvPr/>
        </p:nvSpPr>
        <p:spPr>
          <a:xfrm>
            <a:off x="1108038" y="3950654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84" name="椭圆 5983"/>
          <p:cNvSpPr/>
          <p:nvPr/>
        </p:nvSpPr>
        <p:spPr>
          <a:xfrm>
            <a:off x="1420010" y="1401092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85" name="椭圆 5984"/>
          <p:cNvSpPr/>
          <p:nvPr/>
        </p:nvSpPr>
        <p:spPr>
          <a:xfrm>
            <a:off x="7863840" y="5413693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86" name="椭圆 5985"/>
          <p:cNvSpPr/>
          <p:nvPr/>
        </p:nvSpPr>
        <p:spPr>
          <a:xfrm>
            <a:off x="6325497" y="6597035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87" name="椭圆 5986"/>
          <p:cNvSpPr/>
          <p:nvPr/>
        </p:nvSpPr>
        <p:spPr>
          <a:xfrm>
            <a:off x="6637469" y="4047473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88" name="椭圆 5987"/>
          <p:cNvSpPr/>
          <p:nvPr/>
        </p:nvSpPr>
        <p:spPr>
          <a:xfrm>
            <a:off x="6992470" y="1971246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89" name="椭圆 5988"/>
          <p:cNvSpPr/>
          <p:nvPr/>
        </p:nvSpPr>
        <p:spPr>
          <a:xfrm>
            <a:off x="5454082" y="3154521"/>
            <a:ext cx="182926" cy="163620"/>
          </a:xfrm>
          <a:custGeom>
            <a:avLst/>
            <a:gdLst>
              <a:gd name="connsiteX0" fmla="*/ 0 w 161365"/>
              <a:gd name="connsiteY0" fmla="*/ 60242 h 120484"/>
              <a:gd name="connsiteX1" fmla="*/ 80683 w 161365"/>
              <a:gd name="connsiteY1" fmla="*/ 0 h 120484"/>
              <a:gd name="connsiteX2" fmla="*/ 161366 w 161365"/>
              <a:gd name="connsiteY2" fmla="*/ 60242 h 120484"/>
              <a:gd name="connsiteX3" fmla="*/ 80683 w 161365"/>
              <a:gd name="connsiteY3" fmla="*/ 120484 h 120484"/>
              <a:gd name="connsiteX4" fmla="*/ 0 w 161365"/>
              <a:gd name="connsiteY4" fmla="*/ 60242 h 120484"/>
              <a:gd name="connsiteX0" fmla="*/ 0 w 182881"/>
              <a:gd name="connsiteY0" fmla="*/ 60321 h 120685"/>
              <a:gd name="connsiteX1" fmla="*/ 80683 w 182881"/>
              <a:gd name="connsiteY1" fmla="*/ 79 h 120685"/>
              <a:gd name="connsiteX2" fmla="*/ 182881 w 182881"/>
              <a:gd name="connsiteY2" fmla="*/ 71079 h 120685"/>
              <a:gd name="connsiteX3" fmla="*/ 80683 w 182881"/>
              <a:gd name="connsiteY3" fmla="*/ 120563 h 120685"/>
              <a:gd name="connsiteX4" fmla="*/ 0 w 182881"/>
              <a:gd name="connsiteY4" fmla="*/ 60321 h 120685"/>
              <a:gd name="connsiteX0" fmla="*/ 45 w 182926"/>
              <a:gd name="connsiteY0" fmla="*/ 60309 h 163620"/>
              <a:gd name="connsiteX1" fmla="*/ 80728 w 182926"/>
              <a:gd name="connsiteY1" fmla="*/ 67 h 163620"/>
              <a:gd name="connsiteX2" fmla="*/ 182926 w 182926"/>
              <a:gd name="connsiteY2" fmla="*/ 71067 h 163620"/>
              <a:gd name="connsiteX3" fmla="*/ 91485 w 182926"/>
              <a:gd name="connsiteY3" fmla="*/ 163582 h 163620"/>
              <a:gd name="connsiteX4" fmla="*/ 45 w 182926"/>
              <a:gd name="connsiteY4" fmla="*/ 60309 h 16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926" h="163620">
                <a:moveTo>
                  <a:pt x="45" y="60309"/>
                </a:moveTo>
                <a:cubicBezTo>
                  <a:pt x="-1748" y="33057"/>
                  <a:pt x="50248" y="-1726"/>
                  <a:pt x="80728" y="67"/>
                </a:cubicBezTo>
                <a:cubicBezTo>
                  <a:pt x="111208" y="1860"/>
                  <a:pt x="182926" y="37796"/>
                  <a:pt x="182926" y="71067"/>
                </a:cubicBezTo>
                <a:cubicBezTo>
                  <a:pt x="182926" y="104338"/>
                  <a:pt x="121965" y="165375"/>
                  <a:pt x="91485" y="163582"/>
                </a:cubicBezTo>
                <a:cubicBezTo>
                  <a:pt x="61005" y="161789"/>
                  <a:pt x="1838" y="87562"/>
                  <a:pt x="45" y="603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90" name="椭圆 5989"/>
          <p:cNvSpPr/>
          <p:nvPr/>
        </p:nvSpPr>
        <p:spPr>
          <a:xfrm>
            <a:off x="5766099" y="605026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06" name="椭圆 6005"/>
          <p:cNvSpPr/>
          <p:nvPr/>
        </p:nvSpPr>
        <p:spPr>
          <a:xfrm>
            <a:off x="6992470" y="4081400"/>
            <a:ext cx="161365" cy="120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5768048" y="937846"/>
            <a:ext cx="2353976" cy="5209517"/>
            <a:chOff x="5768048" y="937846"/>
            <a:chExt cx="2353976" cy="5209517"/>
          </a:xfrm>
        </p:grpSpPr>
        <p:grpSp>
          <p:nvGrpSpPr>
            <p:cNvPr id="6020" name="组合 6019"/>
            <p:cNvGrpSpPr/>
            <p:nvPr/>
          </p:nvGrpSpPr>
          <p:grpSpPr>
            <a:xfrm>
              <a:off x="5768048" y="937846"/>
              <a:ext cx="2353976" cy="5209517"/>
              <a:chOff x="7210222" y="3140035"/>
              <a:chExt cx="1770664" cy="3272488"/>
            </a:xfrm>
          </p:grpSpPr>
          <p:sp>
            <p:nvSpPr>
              <p:cNvPr id="6021" name="矩形 6020"/>
              <p:cNvSpPr/>
              <p:nvPr/>
            </p:nvSpPr>
            <p:spPr>
              <a:xfrm>
                <a:off x="7210222" y="3140035"/>
                <a:ext cx="1770664" cy="3272488"/>
              </a:xfrm>
              <a:prstGeom prst="rect">
                <a:avLst/>
              </a:prstGeom>
              <a:solidFill>
                <a:srgbClr val="EBEBEB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1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22" name="矩形 6021"/>
              <p:cNvSpPr/>
              <p:nvPr/>
            </p:nvSpPr>
            <p:spPr>
              <a:xfrm>
                <a:off x="7210222" y="3140035"/>
                <a:ext cx="1770664" cy="3272488"/>
              </a:xfrm>
              <a:prstGeom prst="rect">
                <a:avLst/>
              </a:prstGeom>
              <a:blipFill>
                <a:blip r:embed="rId7">
                  <a:alphaModFix amt="26000"/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sharpenSoften amount="50000"/>
                          </a14:imgEffect>
                          <a14:imgEffect>
                            <a14:colorTemperature colorTemp="4682"/>
                          </a14:imgEffect>
                          <a14:imgEffect>
                            <a14:saturation sat="28000"/>
                          </a14:imgEffect>
                          <a14:imgEffect>
                            <a14:brightnessContrast bright="18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012" name="组合 6011"/>
            <p:cNvGrpSpPr/>
            <p:nvPr/>
          </p:nvGrpSpPr>
          <p:grpSpPr>
            <a:xfrm>
              <a:off x="6022860" y="1763607"/>
              <a:ext cx="1520414" cy="1520414"/>
              <a:chOff x="6289903" y="1763607"/>
              <a:chExt cx="1520414" cy="1520414"/>
            </a:xfrm>
          </p:grpSpPr>
          <p:sp>
            <p:nvSpPr>
              <p:cNvPr id="5992" name="矩形 5991"/>
              <p:cNvSpPr/>
              <p:nvPr/>
            </p:nvSpPr>
            <p:spPr>
              <a:xfrm>
                <a:off x="6289903" y="1763607"/>
                <a:ext cx="1520414" cy="1520414"/>
              </a:xfrm>
              <a:prstGeom prst="rect">
                <a:avLst/>
              </a:prstGeom>
              <a:noFill/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5994" name="直接连接符 5993"/>
              <p:cNvCxnSpPr/>
              <p:nvPr/>
            </p:nvCxnSpPr>
            <p:spPr>
              <a:xfrm>
                <a:off x="6289903" y="1763607"/>
                <a:ext cx="1520414" cy="1520414"/>
              </a:xfrm>
              <a:prstGeom prst="line">
                <a:avLst/>
              </a:prstGeom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5995" name="直接连接符 5994"/>
              <p:cNvCxnSpPr/>
              <p:nvPr/>
            </p:nvCxnSpPr>
            <p:spPr>
              <a:xfrm flipH="1">
                <a:off x="6289903" y="1763607"/>
                <a:ext cx="1520414" cy="1520414"/>
              </a:xfrm>
              <a:prstGeom prst="line">
                <a:avLst/>
              </a:prstGeom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5999" name="直接连接符 5998"/>
              <p:cNvCxnSpPr>
                <a:stCxn id="5992" idx="3"/>
                <a:endCxn id="5992" idx="1"/>
              </p:cNvCxnSpPr>
              <p:nvPr/>
            </p:nvCxnSpPr>
            <p:spPr>
              <a:xfrm flipH="1">
                <a:off x="6289903" y="2523814"/>
                <a:ext cx="1520414" cy="0"/>
              </a:xfrm>
              <a:prstGeom prst="line">
                <a:avLst/>
              </a:prstGeom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6002" name="直接连接符 6001"/>
              <p:cNvCxnSpPr>
                <a:stCxn id="5992" idx="0"/>
                <a:endCxn id="5992" idx="2"/>
              </p:cNvCxnSpPr>
              <p:nvPr/>
            </p:nvCxnSpPr>
            <p:spPr>
              <a:xfrm>
                <a:off x="7050110" y="1763607"/>
                <a:ext cx="0" cy="1520414"/>
              </a:xfrm>
              <a:prstGeom prst="line">
                <a:avLst/>
              </a:prstGeom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  <p:grpSp>
          <p:nvGrpSpPr>
            <p:cNvPr id="6013" name="组合 6012"/>
            <p:cNvGrpSpPr/>
            <p:nvPr/>
          </p:nvGrpSpPr>
          <p:grpSpPr>
            <a:xfrm>
              <a:off x="6022860" y="3511246"/>
              <a:ext cx="1520414" cy="1520414"/>
              <a:chOff x="6289903" y="3511246"/>
              <a:chExt cx="1520414" cy="1520414"/>
            </a:xfrm>
          </p:grpSpPr>
          <p:sp>
            <p:nvSpPr>
              <p:cNvPr id="6007" name="矩形 6006"/>
              <p:cNvSpPr/>
              <p:nvPr/>
            </p:nvSpPr>
            <p:spPr>
              <a:xfrm>
                <a:off x="6289903" y="3511246"/>
                <a:ext cx="1520414" cy="1520414"/>
              </a:xfrm>
              <a:prstGeom prst="rect">
                <a:avLst/>
              </a:prstGeom>
              <a:noFill/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6008" name="直接连接符 6007"/>
              <p:cNvCxnSpPr/>
              <p:nvPr/>
            </p:nvCxnSpPr>
            <p:spPr>
              <a:xfrm>
                <a:off x="6289903" y="3511246"/>
                <a:ext cx="1520414" cy="1520414"/>
              </a:xfrm>
              <a:prstGeom prst="line">
                <a:avLst/>
              </a:prstGeom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6009" name="直接连接符 6008"/>
              <p:cNvCxnSpPr/>
              <p:nvPr/>
            </p:nvCxnSpPr>
            <p:spPr>
              <a:xfrm flipH="1">
                <a:off x="6289903" y="3511246"/>
                <a:ext cx="1520414" cy="1520414"/>
              </a:xfrm>
              <a:prstGeom prst="line">
                <a:avLst/>
              </a:prstGeom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6010" name="直接连接符 6009"/>
              <p:cNvCxnSpPr>
                <a:stCxn id="6007" idx="3"/>
                <a:endCxn id="6007" idx="1"/>
              </p:cNvCxnSpPr>
              <p:nvPr/>
            </p:nvCxnSpPr>
            <p:spPr>
              <a:xfrm flipH="1">
                <a:off x="6289903" y="4271453"/>
                <a:ext cx="1520414" cy="0"/>
              </a:xfrm>
              <a:prstGeom prst="line">
                <a:avLst/>
              </a:prstGeom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6011" name="直接连接符 6010"/>
              <p:cNvCxnSpPr>
                <a:stCxn id="6007" idx="0"/>
                <a:endCxn id="6007" idx="2"/>
              </p:cNvCxnSpPr>
              <p:nvPr/>
            </p:nvCxnSpPr>
            <p:spPr>
              <a:xfrm>
                <a:off x="7050110" y="3511246"/>
                <a:ext cx="0" cy="1520414"/>
              </a:xfrm>
              <a:prstGeom prst="line">
                <a:avLst/>
              </a:prstGeom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</p:grpSp>
      <p:sp>
        <p:nvSpPr>
          <p:cNvPr id="6014" name="文本框 6013"/>
          <p:cNvSpPr txBox="1"/>
          <p:nvPr/>
        </p:nvSpPr>
        <p:spPr>
          <a:xfrm>
            <a:off x="5890514" y="1840162"/>
            <a:ext cx="1661993" cy="15204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9600" dirty="0">
                <a:latin typeface="Kaiti SC" panose="02010600040101010101" pitchFamily="2" charset="-122"/>
                <a:ea typeface="Kaiti SC" panose="02010600040101010101" pitchFamily="2" charset="-122"/>
              </a:rPr>
              <a:t>粵</a:t>
            </a:r>
          </a:p>
        </p:txBody>
      </p:sp>
      <p:sp>
        <p:nvSpPr>
          <p:cNvPr id="6015" name="文本框 6014"/>
          <p:cNvSpPr txBox="1"/>
          <p:nvPr/>
        </p:nvSpPr>
        <p:spPr>
          <a:xfrm>
            <a:off x="5955656" y="3620683"/>
            <a:ext cx="1661993" cy="15204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9600" dirty="0">
                <a:latin typeface="Kaiti SC" panose="02010600040101010101" pitchFamily="2" charset="-122"/>
                <a:ea typeface="Kaiti SC" panose="02010600040101010101" pitchFamily="2" charset="-122"/>
              </a:rPr>
              <a:t>劇</a:t>
            </a:r>
          </a:p>
        </p:txBody>
      </p:sp>
      <p:pic>
        <p:nvPicPr>
          <p:cNvPr id="6026" name="图片 60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449014" flipH="1" flipV="1">
            <a:off x="3824513" y="1049701"/>
            <a:ext cx="2170413" cy="2809416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7522819" y="4667687"/>
            <a:ext cx="553998" cy="1610757"/>
            <a:chOff x="7522819" y="4667688"/>
            <a:chExt cx="553998" cy="1047738"/>
          </a:xfrm>
        </p:grpSpPr>
        <p:sp>
          <p:nvSpPr>
            <p:cNvPr id="6016" name="文本框 6015"/>
            <p:cNvSpPr txBox="1"/>
            <p:nvPr/>
          </p:nvSpPr>
          <p:spPr>
            <a:xfrm>
              <a:off x="7522819" y="5083514"/>
              <a:ext cx="553998" cy="63191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AF5558"/>
                  </a:solidFill>
                  <a:latin typeface="Kaiti SC" panose="02010600040101010101" pitchFamily="2" charset="-122"/>
                  <a:ea typeface="Kaiti SC" panose="02010600040101010101" pitchFamily="2" charset="-122"/>
                </a:rPr>
                <a:t>淺</a:t>
              </a:r>
              <a:r>
                <a:rPr lang="zh-TW" altLang="en-US" sz="2400" dirty="0">
                  <a:solidFill>
                    <a:srgbClr val="AF5558"/>
                  </a:solidFill>
                  <a:latin typeface="Kaiti SC" panose="02010600040101010101" pitchFamily="2" charset="-122"/>
                  <a:ea typeface="Kaiti SC" panose="02010600040101010101" pitchFamily="2" charset="-122"/>
                </a:rPr>
                <a:t>談</a:t>
              </a:r>
              <a:endParaRPr lang="zh-CN" altLang="en-US" sz="2400" dirty="0">
                <a:solidFill>
                  <a:srgbClr val="AF5558"/>
                </a:solidFill>
                <a:latin typeface="Kaiti SC" panose="02010600040101010101" pitchFamily="2" charset="-122"/>
                <a:ea typeface="Kaiti SC" panose="02010600040101010101" pitchFamily="2" charset="-122"/>
              </a:endParaRPr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7851488" y="4667688"/>
              <a:ext cx="0" cy="34174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572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80361" y="399681"/>
            <a:ext cx="3423909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kumimoji="1" lang="zh-HK" altLang="en-US" sz="4400" dirty="0">
                <a:latin typeface="Kaiti SC" panose="02010600040101010101" pitchFamily="2" charset="-122"/>
                <a:ea typeface="Kaiti SC" panose="02010600040101010101" pitchFamily="2" charset="-122"/>
                <a:cs typeface="新細明體" panose="02020500000000000000" pitchFamily="18" charset="-120"/>
              </a:rPr>
              <a:t>詩白</a:t>
            </a:r>
            <a:endParaRPr lang="zh-CN" altLang="en-US" sz="4400" dirty="0">
              <a:solidFill>
                <a:schemeClr val="tx1">
                  <a:lumMod val="65000"/>
                  <a:lumOff val="35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>
            <a:off x="260836" y="1155548"/>
            <a:ext cx="43668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41" name="图片 7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V="1">
            <a:off x="442625" y="3408562"/>
            <a:ext cx="3006812" cy="3892062"/>
          </a:xfrm>
          <a:prstGeom prst="rect">
            <a:avLst/>
          </a:prstGeom>
        </p:spPr>
      </p:pic>
      <p:sp>
        <p:nvSpPr>
          <p:cNvPr id="18" name="自由: 形状 17"/>
          <p:cNvSpPr/>
          <p:nvPr/>
        </p:nvSpPr>
        <p:spPr>
          <a:xfrm>
            <a:off x="4097599" y="-1"/>
            <a:ext cx="7808747" cy="6858000"/>
          </a:xfrm>
          <a:custGeom>
            <a:avLst/>
            <a:gdLst>
              <a:gd name="connsiteX0" fmla="*/ 1358039 w 7808747"/>
              <a:gd name="connsiteY0" fmla="*/ 0 h 6858000"/>
              <a:gd name="connsiteX1" fmla="*/ 7808747 w 7808747"/>
              <a:gd name="connsiteY1" fmla="*/ 0 h 6858000"/>
              <a:gd name="connsiteX2" fmla="*/ 7808747 w 7808747"/>
              <a:gd name="connsiteY2" fmla="*/ 6858000 h 6858000"/>
              <a:gd name="connsiteX3" fmla="*/ 1427661 w 7808747"/>
              <a:gd name="connsiteY3" fmla="*/ 6858000 h 6858000"/>
              <a:gd name="connsiteX4" fmla="*/ 1278500 w 7808747"/>
              <a:gd name="connsiteY4" fmla="*/ 6701551 h 6858000"/>
              <a:gd name="connsiteX5" fmla="*/ 0 w 7808747"/>
              <a:gd name="connsiteY5" fmla="*/ 3392488 h 6858000"/>
              <a:gd name="connsiteX6" fmla="*/ 1278500 w 7808747"/>
              <a:gd name="connsiteY6" fmla="*/ 834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8747" h="6858000">
                <a:moveTo>
                  <a:pt x="1358039" y="0"/>
                </a:moveTo>
                <a:lnTo>
                  <a:pt x="7808747" y="0"/>
                </a:lnTo>
                <a:lnTo>
                  <a:pt x="7808747" y="6858000"/>
                </a:lnTo>
                <a:lnTo>
                  <a:pt x="1427661" y="6858000"/>
                </a:lnTo>
                <a:lnTo>
                  <a:pt x="1278500" y="6701551"/>
                </a:lnTo>
                <a:cubicBezTo>
                  <a:pt x="484146" y="5827567"/>
                  <a:pt x="0" y="4666567"/>
                  <a:pt x="0" y="3392488"/>
                </a:cubicBezTo>
                <a:cubicBezTo>
                  <a:pt x="0" y="2118410"/>
                  <a:pt x="484146" y="957410"/>
                  <a:pt x="1278500" y="83426"/>
                </a:cubicBezTo>
                <a:close/>
              </a:path>
            </a:pathLst>
          </a:cu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Texturizer/>
                      </a14:imgEffect>
                      <a14:imgEffect>
                        <a14:sharpenSoften amount="-100000"/>
                      </a14:imgEffect>
                      <a14:imgEffect>
                        <a14:colorTemperature colorTemp="5300"/>
                      </a14:imgEffect>
                      <a14:imgEffect>
                        <a14:saturation sat="0"/>
                      </a14:imgEffect>
                      <a14:imgEffect>
                        <a14:brightnessContrast bright="18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3683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dirty="0">
                <a:latin typeface="Kaiti SC" panose="02010600040101010101" pitchFamily="2" charset="-122"/>
                <a:ea typeface="Kaiti SC" panose="02010600040101010101" pitchFamily="2" charset="-122"/>
              </a:rPr>
              <a:t> </a:t>
            </a:r>
            <a:endParaRPr lang="zh-CN" altLang="en-US" dirty="0"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453411" y="3020189"/>
            <a:ext cx="6146709" cy="138499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倚殿陰</a:t>
            </a:r>
            <a:r>
              <a:rPr lang="zh-TW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森奇樹雙，明珠萬顆映花黃。</a:t>
            </a:r>
            <a:endParaRPr lang="en-US" altLang="zh-TW" sz="2800" dirty="0">
              <a:solidFill>
                <a:schemeClr val="tx1">
                  <a:lumMod val="65000"/>
                  <a:lumOff val="35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endParaRPr lang="en-US" altLang="zh-TW" sz="2800" dirty="0">
              <a:solidFill>
                <a:schemeClr val="tx1">
                  <a:lumMod val="65000"/>
                  <a:lumOff val="35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lang="zh-TW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如此斷腸花燭夜，不須侍女伴身旁。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97C997D-D062-164D-AE94-C1D600D65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866" y="1757830"/>
            <a:ext cx="2689998" cy="357769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453411" y="1564164"/>
            <a:ext cx="4523162" cy="156966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zh-HK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唐滌生</a:t>
            </a:r>
            <a:r>
              <a:rPr lang="zh-TW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：帝女花（香夭）</a:t>
            </a:r>
            <a:endParaRPr lang="en-US" altLang="zh-TW" sz="3200" dirty="0">
              <a:solidFill>
                <a:schemeClr val="tx1">
                  <a:lumMod val="65000"/>
                  <a:lumOff val="35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endParaRPr lang="en-US" altLang="zh-HK" sz="3200" dirty="0">
              <a:solidFill>
                <a:schemeClr val="tx1">
                  <a:lumMod val="65000"/>
                  <a:lumOff val="35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904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80361" y="399681"/>
            <a:ext cx="3423909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kumimoji="1" lang="zh-HK" altLang="en-US" sz="4400" dirty="0">
                <a:latin typeface="Kaiti SC" panose="02010600040101010101" pitchFamily="2" charset="-122"/>
                <a:ea typeface="Kaiti SC" panose="02010600040101010101" pitchFamily="2" charset="-122"/>
                <a:cs typeface="新細明體" panose="02020500000000000000" pitchFamily="18" charset="-120"/>
              </a:rPr>
              <a:t>白欖</a:t>
            </a:r>
            <a:endParaRPr lang="zh-CN" altLang="en-US" sz="4400" dirty="0">
              <a:solidFill>
                <a:schemeClr val="tx1">
                  <a:lumMod val="65000"/>
                  <a:lumOff val="35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>
            <a:off x="260836" y="1155548"/>
            <a:ext cx="43668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41" name="图片 7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V="1">
            <a:off x="442625" y="3408562"/>
            <a:ext cx="3006812" cy="3892062"/>
          </a:xfrm>
          <a:prstGeom prst="rect">
            <a:avLst/>
          </a:prstGeom>
        </p:spPr>
      </p:pic>
      <p:sp>
        <p:nvSpPr>
          <p:cNvPr id="18" name="自由: 形状 17"/>
          <p:cNvSpPr/>
          <p:nvPr/>
        </p:nvSpPr>
        <p:spPr>
          <a:xfrm>
            <a:off x="4097599" y="-1"/>
            <a:ext cx="7808747" cy="6858000"/>
          </a:xfrm>
          <a:custGeom>
            <a:avLst/>
            <a:gdLst>
              <a:gd name="connsiteX0" fmla="*/ 1358039 w 7808747"/>
              <a:gd name="connsiteY0" fmla="*/ 0 h 6858000"/>
              <a:gd name="connsiteX1" fmla="*/ 7808747 w 7808747"/>
              <a:gd name="connsiteY1" fmla="*/ 0 h 6858000"/>
              <a:gd name="connsiteX2" fmla="*/ 7808747 w 7808747"/>
              <a:gd name="connsiteY2" fmla="*/ 6858000 h 6858000"/>
              <a:gd name="connsiteX3" fmla="*/ 1427661 w 7808747"/>
              <a:gd name="connsiteY3" fmla="*/ 6858000 h 6858000"/>
              <a:gd name="connsiteX4" fmla="*/ 1278500 w 7808747"/>
              <a:gd name="connsiteY4" fmla="*/ 6701551 h 6858000"/>
              <a:gd name="connsiteX5" fmla="*/ 0 w 7808747"/>
              <a:gd name="connsiteY5" fmla="*/ 3392488 h 6858000"/>
              <a:gd name="connsiteX6" fmla="*/ 1278500 w 7808747"/>
              <a:gd name="connsiteY6" fmla="*/ 834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8747" h="6858000">
                <a:moveTo>
                  <a:pt x="1358039" y="0"/>
                </a:moveTo>
                <a:lnTo>
                  <a:pt x="7808747" y="0"/>
                </a:lnTo>
                <a:lnTo>
                  <a:pt x="7808747" y="6858000"/>
                </a:lnTo>
                <a:lnTo>
                  <a:pt x="1427661" y="6858000"/>
                </a:lnTo>
                <a:lnTo>
                  <a:pt x="1278500" y="6701551"/>
                </a:lnTo>
                <a:cubicBezTo>
                  <a:pt x="484146" y="5827567"/>
                  <a:pt x="0" y="4666567"/>
                  <a:pt x="0" y="3392488"/>
                </a:cubicBezTo>
                <a:cubicBezTo>
                  <a:pt x="0" y="2118410"/>
                  <a:pt x="484146" y="957410"/>
                  <a:pt x="1278500" y="83426"/>
                </a:cubicBezTo>
                <a:close/>
              </a:path>
            </a:pathLst>
          </a:cu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Texturizer/>
                      </a14:imgEffect>
                      <a14:imgEffect>
                        <a14:sharpenSoften amount="-100000"/>
                      </a14:imgEffect>
                      <a14:imgEffect>
                        <a14:colorTemperature colorTemp="5300"/>
                      </a14:imgEffect>
                      <a14:imgEffect>
                        <a14:saturation sat="0"/>
                      </a14:imgEffect>
                      <a14:imgEffect>
                        <a14:brightnessContrast bright="18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>
            <a:outerShdw blurRad="3683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dirty="0">
                <a:latin typeface="Kaiti SC" panose="02010600040101010101" pitchFamily="2" charset="-122"/>
                <a:ea typeface="Kaiti SC" panose="02010600040101010101" pitchFamily="2" charset="-122"/>
              </a:rPr>
              <a:t> </a:t>
            </a:r>
            <a:endParaRPr lang="zh-CN" altLang="en-US" dirty="0"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81271" y="2148939"/>
            <a:ext cx="6572012" cy="44627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TW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		</a:t>
            </a:r>
            <a:r>
              <a:rPr lang="zh-TW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    </a:t>
            </a:r>
            <a:r>
              <a:rPr kumimoji="1" lang="zh-HK" altLang="en-US" sz="1600" dirty="0"/>
              <a:t>㐅</a:t>
            </a:r>
            <a:r>
              <a:rPr kumimoji="1" lang="zh-TW" altLang="en-US" sz="1600" dirty="0"/>
              <a:t>           </a:t>
            </a:r>
            <a:r>
              <a:rPr kumimoji="1" lang="zh-HK" altLang="en-US" sz="1600" dirty="0"/>
              <a:t>㐅</a:t>
            </a:r>
            <a:r>
              <a:rPr kumimoji="1" lang="en-US" altLang="zh-HK" sz="1600" dirty="0"/>
              <a:t>		</a:t>
            </a:r>
            <a:r>
              <a:rPr kumimoji="1" lang="zh-TW" altLang="en-US" sz="1600" dirty="0"/>
              <a:t>          </a:t>
            </a:r>
            <a:r>
              <a:rPr kumimoji="1" lang="zh-HK" altLang="en-US" sz="1600" dirty="0"/>
              <a:t>㐅</a:t>
            </a:r>
            <a:r>
              <a:rPr kumimoji="1" lang="zh-TW" altLang="en-US" sz="1600" dirty="0"/>
              <a:t>           </a:t>
            </a:r>
            <a:r>
              <a:rPr kumimoji="1" lang="zh-HK" altLang="en-US" sz="1600" dirty="0"/>
              <a:t>㐅</a:t>
            </a:r>
            <a:endParaRPr lang="en-US" altLang="zh-TW" sz="2800" dirty="0">
              <a:solidFill>
                <a:schemeClr val="tx1">
                  <a:lumMod val="65000"/>
                  <a:lumOff val="35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lang="zh-TW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旦：我（嘅）心又喜，我（嘅）心又慌。</a:t>
            </a:r>
            <a:endParaRPr lang="en-US" altLang="zh-TW" sz="2800" dirty="0">
              <a:solidFill>
                <a:schemeClr val="tx1">
                  <a:lumMod val="65000"/>
                  <a:lumOff val="35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lang="zh-TW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 	</a:t>
            </a:r>
            <a:r>
              <a:rPr lang="zh-TW" alt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㐅</a:t>
            </a:r>
            <a:r>
              <a:rPr lang="zh-TW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      </a:t>
            </a:r>
            <a:r>
              <a:rPr lang="zh-TW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㐅           㐅	       㐅	          </a:t>
            </a:r>
            <a:r>
              <a:rPr lang="zh-TW" altLang="en-US" sz="16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㐅</a:t>
            </a:r>
            <a:r>
              <a:rPr lang="zh-TW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           㐅</a:t>
            </a:r>
            <a:endParaRPr lang="zh-TW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lang="en-US" altLang="zh-TW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	</a:t>
            </a:r>
            <a:r>
              <a:rPr lang="zh-TW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何幸今宵會我郎，會</a:t>
            </a:r>
            <a:r>
              <a:rPr lang="en-US" altLang="zh-TW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	</a:t>
            </a:r>
            <a:r>
              <a:rPr lang="zh-HK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我郎</a:t>
            </a:r>
            <a:endParaRPr lang="en-US" altLang="zh-TW" sz="2800" dirty="0">
              <a:solidFill>
                <a:schemeClr val="tx1">
                  <a:lumMod val="65000"/>
                  <a:lumOff val="35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lang="en-US" altLang="zh-TW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	</a:t>
            </a:r>
            <a:r>
              <a:rPr lang="zh-TW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    </a:t>
            </a:r>
            <a:r>
              <a:rPr lang="en-US" altLang="zh-TW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	</a:t>
            </a:r>
            <a:r>
              <a:rPr lang="zh-TW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        </a:t>
            </a:r>
            <a:r>
              <a:rPr kumimoji="1" lang="zh-HK" altLang="en-US" sz="1600" dirty="0"/>
              <a:t>㐅</a:t>
            </a:r>
            <a:r>
              <a:rPr kumimoji="1" lang="zh-TW" altLang="en-US" sz="1600" dirty="0"/>
              <a:t>           </a:t>
            </a:r>
            <a:r>
              <a:rPr kumimoji="1" lang="zh-HK" altLang="en-US" sz="1600" dirty="0"/>
              <a:t>㐅</a:t>
            </a:r>
            <a:r>
              <a:rPr kumimoji="1" lang="en-US" altLang="zh-HK" sz="1600" dirty="0"/>
              <a:t>		</a:t>
            </a:r>
            <a:r>
              <a:rPr kumimoji="1" lang="zh-TW" altLang="en-US" sz="1600" dirty="0"/>
              <a:t>          </a:t>
            </a:r>
            <a:r>
              <a:rPr kumimoji="1" lang="zh-HK" altLang="en-US" sz="1600" dirty="0"/>
              <a:t>㐅</a:t>
            </a:r>
            <a:r>
              <a:rPr kumimoji="1" lang="zh-TW" altLang="en-US" sz="1600" dirty="0"/>
              <a:t>           </a:t>
            </a:r>
            <a:r>
              <a:rPr kumimoji="1" lang="zh-HK" altLang="en-US" sz="1600" dirty="0"/>
              <a:t>㐅</a:t>
            </a:r>
            <a:endParaRPr lang="en-US" altLang="zh-TW" sz="1600" dirty="0">
              <a:solidFill>
                <a:schemeClr val="tx1">
                  <a:lumMod val="65000"/>
                  <a:lumOff val="35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lang="zh-TW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生：我（嘅）心又喜，我（嘅）心又安。</a:t>
            </a:r>
            <a:endParaRPr lang="en-US" altLang="zh-TW" sz="2800" dirty="0">
              <a:solidFill>
                <a:schemeClr val="tx1">
                  <a:lumMod val="65000"/>
                  <a:lumOff val="35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 	</a:t>
            </a:r>
            <a:r>
              <a:rPr lang="zh-TW" alt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㐅</a:t>
            </a:r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  </a:t>
            </a:r>
            <a:r>
              <a:rPr lang="en-US" altLang="zh-TW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		</a:t>
            </a:r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㐅        㐅         㐅	            </a:t>
            </a:r>
            <a:r>
              <a:rPr lang="zh-TW" altLang="en-US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㐅</a:t>
            </a:r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          㐅</a:t>
            </a:r>
          </a:p>
          <a:p>
            <a:r>
              <a:rPr lang="en-US" altLang="zh-TW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	</a:t>
            </a:r>
            <a:r>
              <a:rPr lang="zh-TW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問嬌（你）曾否復安康，復</a:t>
            </a:r>
            <a:r>
              <a:rPr lang="en-US" altLang="zh-TW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	</a:t>
            </a:r>
            <a:r>
              <a:rPr lang="zh-TW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  安康</a:t>
            </a:r>
            <a:endParaRPr lang="en-US" altLang="zh-TW" sz="2800" dirty="0">
              <a:solidFill>
                <a:schemeClr val="tx1">
                  <a:lumMod val="65000"/>
                  <a:lumOff val="35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endParaRPr lang="en-US" altLang="zh-TW" dirty="0">
              <a:solidFill>
                <a:schemeClr val="tx1">
                  <a:lumMod val="65000"/>
                  <a:lumOff val="35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      </a:t>
            </a:r>
            <a:endParaRPr lang="en-US" altLang="zh-TW" dirty="0">
              <a:solidFill>
                <a:schemeClr val="tx1">
                  <a:lumMod val="65000"/>
                  <a:lumOff val="35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      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453411" y="1564164"/>
            <a:ext cx="4523162" cy="58477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zh-HK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馮志芬</a:t>
            </a:r>
            <a:r>
              <a:rPr lang="zh-TW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：胡不歸（慰妻）</a:t>
            </a:r>
            <a:endParaRPr lang="en-US" altLang="zh-TW" sz="3200" dirty="0">
              <a:solidFill>
                <a:schemeClr val="tx1">
                  <a:lumMod val="65000"/>
                  <a:lumOff val="35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D88E495-EC8A-7441-A1D1-545AEA86D1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398" r="1805" b="32493"/>
          <a:stretch/>
        </p:blipFill>
        <p:spPr>
          <a:xfrm>
            <a:off x="637040" y="1616586"/>
            <a:ext cx="3990643" cy="337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2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grayscl/>
            <a:lum bright="20000" contrast="-40000"/>
          </a:blip>
          <a:stretch>
            <a:fillRect/>
          </a:stretch>
        </p:blipFill>
        <p:spPr>
          <a:xfrm rot="12615590" flipV="1">
            <a:off x="-47119" y="-785367"/>
            <a:ext cx="5908430" cy="764796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 rot="5400000">
            <a:off x="2990016" y="-2662271"/>
            <a:ext cx="5972534" cy="12641640"/>
            <a:chOff x="7210222" y="3140035"/>
            <a:chExt cx="1770664" cy="3272488"/>
          </a:xfrm>
        </p:grpSpPr>
        <p:sp>
          <p:nvSpPr>
            <p:cNvPr id="16" name="矩形 15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Kaiti SC" panose="02010600040101010101" pitchFamily="2" charset="-122"/>
                <a:ea typeface="Kaiti SC" panose="02010600040101010101" pitchFamily="2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blipFill>
              <a:blip r:embed="rId3">
                <a:alphaModFix amt="26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5591"/>
                        </a14:imgEffect>
                        <a14:imgEffect>
                          <a14:saturation sat="28000"/>
                        </a14:imgEffect>
                        <a14:imgEffect>
                          <a14:brightnessContrast bright="18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Kaiti SC" panose="02010600040101010101" pitchFamily="2" charset="-122"/>
                <a:ea typeface="Kaiti SC" panose="02010600040101010101" pitchFamily="2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932313" y="1618906"/>
            <a:ext cx="974783" cy="67723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HK" altLang="en-US" sz="2800" dirty="0">
                <a:latin typeface="Kaiti SC" panose="02010600040101010101" pitchFamily="2" charset="-122"/>
                <a:ea typeface="Kaiti SC" panose="02010600040101010101" pitchFamily="2" charset="-122"/>
                <a:cs typeface="新細明體" panose="02020500000000000000" pitchFamily="18" charset="-120"/>
              </a:rPr>
              <a:t>詩白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97023" y="2270675"/>
            <a:ext cx="5493812" cy="886718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HK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是粵劇的一種說話方式，用於交代情境和表達感情。</a:t>
            </a:r>
            <a:endParaRPr lang="en-US" altLang="zh-HK" dirty="0">
              <a:solidFill>
                <a:schemeClr val="tx1">
                  <a:lumMod val="65000"/>
                  <a:lumOff val="35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HK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唸的時候會配合鑼鼓。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995746" y="1628325"/>
            <a:ext cx="994347" cy="67723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HK" altLang="en-US" sz="2800" dirty="0">
                <a:latin typeface="Kaiti SC" panose="02010600040101010101" pitchFamily="2" charset="-122"/>
                <a:ea typeface="Kaiti SC" panose="02010600040101010101" pitchFamily="2" charset="-122"/>
                <a:cs typeface="新細明體" panose="02020500000000000000" pitchFamily="18" charset="-120"/>
              </a:rPr>
              <a:t>白欖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875827" y="2308874"/>
            <a:ext cx="6073347" cy="886718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同樣是粵劇的一種說話方式，</a:t>
            </a:r>
            <a:r>
              <a:rPr lang="zh-HK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稱為「數白欖」。有交代劇情或介紹自己的作用。數白欖時會卜魚（木魚）伴奏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。</a:t>
            </a:r>
          </a:p>
        </p:txBody>
      </p:sp>
      <p:cxnSp>
        <p:nvCxnSpPr>
          <p:cNvPr id="25" name="直接连接符 24"/>
          <p:cNvCxnSpPr>
            <a:cxnSpLocks/>
          </p:cNvCxnSpPr>
          <p:nvPr/>
        </p:nvCxnSpPr>
        <p:spPr>
          <a:xfrm flipH="1">
            <a:off x="5585897" y="1673247"/>
            <a:ext cx="544" cy="37699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4386220" y="882368"/>
            <a:ext cx="3423909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kumimoji="1" lang="zh-HK" altLang="en-US" sz="3600" dirty="0">
                <a:latin typeface="Kaiti SC" panose="02010600040101010101" pitchFamily="2" charset="-122"/>
                <a:ea typeface="Kaiti SC" panose="02010600040101010101" pitchFamily="2" charset="-122"/>
                <a:cs typeface="新細明體" panose="02020500000000000000" pitchFamily="18" charset="-120"/>
              </a:rPr>
              <a:t>詩白及白欖比較</a:t>
            </a:r>
            <a:endParaRPr lang="zh-CN" altLang="en-US" sz="3600" dirty="0">
              <a:solidFill>
                <a:schemeClr val="tx1">
                  <a:lumMod val="65000"/>
                  <a:lumOff val="35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cxnSp>
        <p:nvCxnSpPr>
          <p:cNvPr id="31" name="直接连接符 30"/>
          <p:cNvCxnSpPr/>
          <p:nvPr/>
        </p:nvCxnSpPr>
        <p:spPr>
          <a:xfrm flipH="1">
            <a:off x="3983459" y="1583893"/>
            <a:ext cx="43668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三角形 3">
            <a:extLst>
              <a:ext uri="{FF2B5EF4-FFF2-40B4-BE49-F238E27FC236}">
                <a16:creationId xmlns:a16="http://schemas.microsoft.com/office/drawing/2014/main" id="{5E451E09-BFC4-9C41-A1EF-92DCE664FE67}"/>
              </a:ext>
            </a:extLst>
          </p:cNvPr>
          <p:cNvSpPr/>
          <p:nvPr/>
        </p:nvSpPr>
        <p:spPr>
          <a:xfrm>
            <a:off x="357312" y="3211987"/>
            <a:ext cx="1830754" cy="1458796"/>
          </a:xfrm>
          <a:prstGeom prst="triangl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K" altLang="en-US" sz="1600" dirty="0">
                <a:latin typeface="Kaiti SC" panose="02010600040101010101" pitchFamily="2" charset="-122"/>
                <a:ea typeface="Kaiti SC" panose="02010600040101010101" pitchFamily="2" charset="-122"/>
              </a:rPr>
              <a:t>加襯字</a:t>
            </a:r>
          </a:p>
        </p:txBody>
      </p:sp>
      <p:sp>
        <p:nvSpPr>
          <p:cNvPr id="22" name="三角形 21">
            <a:extLst>
              <a:ext uri="{FF2B5EF4-FFF2-40B4-BE49-F238E27FC236}">
                <a16:creationId xmlns:a16="http://schemas.microsoft.com/office/drawing/2014/main" id="{30E19595-86B0-A74E-9129-363A958508E9}"/>
              </a:ext>
            </a:extLst>
          </p:cNvPr>
          <p:cNvSpPr/>
          <p:nvPr/>
        </p:nvSpPr>
        <p:spPr>
          <a:xfrm>
            <a:off x="2250182" y="3208438"/>
            <a:ext cx="1830754" cy="1458796"/>
          </a:xfrm>
          <a:prstGeom prst="triangl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K" altLang="en-US" sz="1600" b="1" dirty="0">
                <a:latin typeface="Kaiti SC" panose="02010600040101010101" pitchFamily="2" charset="-122"/>
                <a:ea typeface="Kaiti SC" panose="02010600040101010101" pitchFamily="2" charset="-122"/>
              </a:rPr>
              <a:t>押韻</a:t>
            </a:r>
          </a:p>
        </p:txBody>
      </p:sp>
      <p:sp>
        <p:nvSpPr>
          <p:cNvPr id="29" name="三角形 28">
            <a:extLst>
              <a:ext uri="{FF2B5EF4-FFF2-40B4-BE49-F238E27FC236}">
                <a16:creationId xmlns:a16="http://schemas.microsoft.com/office/drawing/2014/main" id="{E3422372-2C82-3F40-B51D-C12B5F73A294}"/>
              </a:ext>
            </a:extLst>
          </p:cNvPr>
          <p:cNvSpPr/>
          <p:nvPr/>
        </p:nvSpPr>
        <p:spPr>
          <a:xfrm>
            <a:off x="3201961" y="4667234"/>
            <a:ext cx="1830754" cy="1458796"/>
          </a:xfrm>
          <a:prstGeom prst="triangl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K" altLang="en-US" sz="1600" dirty="0">
                <a:latin typeface="Kaiti SC" panose="02010600040101010101" pitchFamily="2" charset="-122"/>
                <a:ea typeface="Kaiti SC" panose="02010600040101010101" pitchFamily="2" charset="-122"/>
              </a:rPr>
              <a:t>鑼鼓</a:t>
            </a:r>
            <a:endParaRPr kumimoji="1" lang="en-US" altLang="zh-HK" sz="1600" dirty="0"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pPr algn="ctr"/>
            <a:r>
              <a:rPr kumimoji="1" lang="zh-HK" altLang="en-US" sz="1600" dirty="0">
                <a:latin typeface="Kaiti SC" panose="02010600040101010101" pitchFamily="2" charset="-122"/>
                <a:ea typeface="Kaiti SC" panose="02010600040101010101" pitchFamily="2" charset="-122"/>
              </a:rPr>
              <a:t>伴奏</a:t>
            </a:r>
          </a:p>
        </p:txBody>
      </p:sp>
      <p:sp>
        <p:nvSpPr>
          <p:cNvPr id="32" name="三角形 31">
            <a:extLst>
              <a:ext uri="{FF2B5EF4-FFF2-40B4-BE49-F238E27FC236}">
                <a16:creationId xmlns:a16="http://schemas.microsoft.com/office/drawing/2014/main" id="{8781F5BE-19D8-6B4C-B513-69B52FA7A0E5}"/>
              </a:ext>
            </a:extLst>
          </p:cNvPr>
          <p:cNvSpPr/>
          <p:nvPr/>
        </p:nvSpPr>
        <p:spPr>
          <a:xfrm>
            <a:off x="1298402" y="4667234"/>
            <a:ext cx="1830754" cy="1458796"/>
          </a:xfrm>
          <a:prstGeom prst="triangl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K" altLang="en-US" sz="1600" dirty="0">
                <a:latin typeface="Kaiti SC" panose="02010600040101010101" pitchFamily="2" charset="-122"/>
                <a:ea typeface="Kaiti SC" panose="02010600040101010101" pitchFamily="2" charset="-122"/>
              </a:rPr>
              <a:t>每句</a:t>
            </a:r>
            <a:endParaRPr kumimoji="1" lang="en-US" altLang="zh-HK" sz="1600" dirty="0"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pPr algn="ctr"/>
            <a:r>
              <a:rPr kumimoji="1" lang="zh-HK" altLang="en-US" sz="1600" dirty="0">
                <a:latin typeface="Kaiti SC" panose="02010600040101010101" pitchFamily="2" charset="-122"/>
                <a:ea typeface="Kaiti SC" panose="02010600040101010101" pitchFamily="2" charset="-122"/>
              </a:rPr>
              <a:t>五</a:t>
            </a:r>
            <a:r>
              <a:rPr kumimoji="1" lang="en-US" altLang="zh-TW" sz="1600" dirty="0">
                <a:latin typeface="Kaiti SC" panose="02010600040101010101" pitchFamily="2" charset="-122"/>
                <a:ea typeface="Kaiti SC" panose="02010600040101010101" pitchFamily="2" charset="-122"/>
              </a:rPr>
              <a:t>/</a:t>
            </a:r>
            <a:r>
              <a:rPr kumimoji="1" lang="zh-HK" altLang="en-US" sz="1600" dirty="0">
                <a:latin typeface="Kaiti SC" panose="02010600040101010101" pitchFamily="2" charset="-122"/>
                <a:ea typeface="Kaiti SC" panose="02010600040101010101" pitchFamily="2" charset="-122"/>
              </a:rPr>
              <a:t>七字</a:t>
            </a:r>
          </a:p>
        </p:txBody>
      </p:sp>
      <p:sp>
        <p:nvSpPr>
          <p:cNvPr id="33" name="三角形 32">
            <a:extLst>
              <a:ext uri="{FF2B5EF4-FFF2-40B4-BE49-F238E27FC236}">
                <a16:creationId xmlns:a16="http://schemas.microsoft.com/office/drawing/2014/main" id="{3B92F5A3-C5F0-B247-9042-2DFF929C31C7}"/>
              </a:ext>
            </a:extLst>
          </p:cNvPr>
          <p:cNvSpPr/>
          <p:nvPr/>
        </p:nvSpPr>
        <p:spPr>
          <a:xfrm>
            <a:off x="5845620" y="3164494"/>
            <a:ext cx="1830754" cy="1458796"/>
          </a:xfrm>
          <a:prstGeom prst="triangl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K" altLang="en-US" sz="1600" b="1" dirty="0">
                <a:latin typeface="Kaiti SC" panose="02010600040101010101" pitchFamily="2" charset="-122"/>
                <a:ea typeface="Kaiti SC" panose="02010600040101010101" pitchFamily="2" charset="-122"/>
              </a:rPr>
              <a:t>押韻</a:t>
            </a:r>
          </a:p>
        </p:txBody>
      </p:sp>
      <p:sp>
        <p:nvSpPr>
          <p:cNvPr id="34" name="三角形 33">
            <a:extLst>
              <a:ext uri="{FF2B5EF4-FFF2-40B4-BE49-F238E27FC236}">
                <a16:creationId xmlns:a16="http://schemas.microsoft.com/office/drawing/2014/main" id="{285333D9-4727-F049-9F8D-3C5865804AF1}"/>
              </a:ext>
            </a:extLst>
          </p:cNvPr>
          <p:cNvSpPr/>
          <p:nvPr/>
        </p:nvSpPr>
        <p:spPr>
          <a:xfrm>
            <a:off x="7700012" y="3155592"/>
            <a:ext cx="1830754" cy="1458796"/>
          </a:xfrm>
          <a:prstGeom prst="triangl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K" altLang="en-US" sz="1600" b="1" dirty="0">
                <a:latin typeface="Kaiti SC" panose="02010600040101010101" pitchFamily="2" charset="-122"/>
                <a:ea typeface="Kaiti SC" panose="02010600040101010101" pitchFamily="2" charset="-122"/>
              </a:rPr>
              <a:t>節拍</a:t>
            </a:r>
            <a:endParaRPr kumimoji="1" lang="en-US" altLang="zh-HK" sz="1600" b="1" dirty="0"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pPr algn="ctr"/>
            <a:r>
              <a:rPr kumimoji="1" lang="zh-HK" altLang="en-US" sz="1600" b="1" dirty="0">
                <a:latin typeface="Kaiti SC" panose="02010600040101010101" pitchFamily="2" charset="-122"/>
                <a:ea typeface="Kaiti SC" panose="02010600040101010101" pitchFamily="2" charset="-122"/>
              </a:rPr>
              <a:t>平均</a:t>
            </a:r>
          </a:p>
        </p:txBody>
      </p:sp>
      <p:sp>
        <p:nvSpPr>
          <p:cNvPr id="35" name="三角形 34">
            <a:extLst>
              <a:ext uri="{FF2B5EF4-FFF2-40B4-BE49-F238E27FC236}">
                <a16:creationId xmlns:a16="http://schemas.microsoft.com/office/drawing/2014/main" id="{6D01B66E-9C8A-4046-8C24-95C952085A5C}"/>
              </a:ext>
            </a:extLst>
          </p:cNvPr>
          <p:cNvSpPr/>
          <p:nvPr/>
        </p:nvSpPr>
        <p:spPr>
          <a:xfrm>
            <a:off x="7355545" y="4601065"/>
            <a:ext cx="2513064" cy="1580600"/>
          </a:xfrm>
          <a:prstGeom prst="triangl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K" altLang="en-US" sz="1600" dirty="0">
                <a:latin typeface="Kaiti SC" panose="02010600040101010101" pitchFamily="2" charset="-122"/>
                <a:ea typeface="Kaiti SC" panose="02010600040101010101" pitchFamily="2" charset="-122"/>
              </a:rPr>
              <a:t>每句</a:t>
            </a:r>
            <a:endParaRPr kumimoji="1" lang="en-US" altLang="zh-HK" sz="1600" dirty="0"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pPr algn="ctr"/>
            <a:r>
              <a:rPr kumimoji="1" lang="zh-HK" altLang="en-US" sz="1600" dirty="0">
                <a:latin typeface="Kaiti SC" panose="02010600040101010101" pitchFamily="2" charset="-122"/>
                <a:ea typeface="Kaiti SC" panose="02010600040101010101" pitchFamily="2" charset="-122"/>
              </a:rPr>
              <a:t>三</a:t>
            </a:r>
            <a:r>
              <a:rPr kumimoji="1" lang="en-US" altLang="zh-HK" sz="1600" dirty="0">
                <a:latin typeface="Kaiti SC" panose="02010600040101010101" pitchFamily="2" charset="-122"/>
                <a:ea typeface="Kaiti SC" panose="02010600040101010101" pitchFamily="2" charset="-122"/>
              </a:rPr>
              <a:t>/</a:t>
            </a:r>
            <a:r>
              <a:rPr kumimoji="1" lang="zh-HK" altLang="en-US" sz="1600" dirty="0">
                <a:latin typeface="Kaiti SC" panose="02010600040101010101" pitchFamily="2" charset="-122"/>
                <a:ea typeface="Kaiti SC" panose="02010600040101010101" pitchFamily="2" charset="-122"/>
              </a:rPr>
              <a:t>五</a:t>
            </a:r>
            <a:r>
              <a:rPr kumimoji="1" lang="en-US" altLang="zh-TW" sz="1600" dirty="0">
                <a:latin typeface="Kaiti SC" panose="02010600040101010101" pitchFamily="2" charset="-122"/>
                <a:ea typeface="Kaiti SC" panose="02010600040101010101" pitchFamily="2" charset="-122"/>
              </a:rPr>
              <a:t>/</a:t>
            </a:r>
            <a:r>
              <a:rPr kumimoji="1" lang="zh-HK" altLang="en-US" sz="1600" dirty="0">
                <a:latin typeface="Kaiti SC" panose="02010600040101010101" pitchFamily="2" charset="-122"/>
                <a:ea typeface="Kaiti SC" panose="02010600040101010101" pitchFamily="2" charset="-122"/>
              </a:rPr>
              <a:t>七字</a:t>
            </a:r>
          </a:p>
        </p:txBody>
      </p:sp>
      <p:sp>
        <p:nvSpPr>
          <p:cNvPr id="36" name="三角形 35">
            <a:extLst>
              <a:ext uri="{FF2B5EF4-FFF2-40B4-BE49-F238E27FC236}">
                <a16:creationId xmlns:a16="http://schemas.microsoft.com/office/drawing/2014/main" id="{663A4D58-4B69-3846-A00C-0F3C163CF38B}"/>
              </a:ext>
            </a:extLst>
          </p:cNvPr>
          <p:cNvSpPr/>
          <p:nvPr/>
        </p:nvSpPr>
        <p:spPr>
          <a:xfrm>
            <a:off x="9524141" y="3155592"/>
            <a:ext cx="1830754" cy="1458796"/>
          </a:xfrm>
          <a:prstGeom prst="triangl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K" altLang="en-US" sz="1600" dirty="0">
                <a:latin typeface="Kaiti SC" panose="02010600040101010101" pitchFamily="2" charset="-122"/>
                <a:ea typeface="Kaiti SC" panose="02010600040101010101" pitchFamily="2" charset="-122"/>
              </a:rPr>
              <a:t>木魚</a:t>
            </a:r>
            <a:endParaRPr kumimoji="1" lang="en-US" altLang="zh-HK" sz="1600" dirty="0"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pPr algn="ctr"/>
            <a:r>
              <a:rPr kumimoji="1" lang="zh-HK" altLang="en-US" sz="1600" dirty="0">
                <a:latin typeface="Kaiti SC" panose="02010600040101010101" pitchFamily="2" charset="-122"/>
                <a:ea typeface="Kaiti SC" panose="02010600040101010101" pitchFamily="2" charset="-122"/>
              </a:rPr>
              <a:t>伴奏</a:t>
            </a:r>
          </a:p>
        </p:txBody>
      </p:sp>
    </p:spTree>
    <p:extLst>
      <p:ext uri="{BB962C8B-B14F-4D97-AF65-F5344CB8AC3E}">
        <p14:creationId xmlns:p14="http://schemas.microsoft.com/office/powerpoint/2010/main" val="354704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0368" y="914718"/>
            <a:ext cx="208048" cy="869944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778883" y="584777"/>
            <a:ext cx="1164716" cy="1164716"/>
            <a:chOff x="6289903" y="1763607"/>
            <a:chExt cx="1520414" cy="1520414"/>
          </a:xfrm>
        </p:grpSpPr>
        <p:sp>
          <p:nvSpPr>
            <p:cNvPr id="7" name="矩形 6"/>
            <p:cNvSpPr/>
            <p:nvPr/>
          </p:nvSpPr>
          <p:spPr>
            <a:xfrm>
              <a:off x="6289903" y="1763607"/>
              <a:ext cx="1520414" cy="1520414"/>
            </a:xfrm>
            <a:prstGeom prst="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6289903" y="1763607"/>
              <a:ext cx="1520414" cy="1520414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flipH="1">
              <a:off x="6289903" y="1763607"/>
              <a:ext cx="1520414" cy="1520414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>
              <a:stCxn id="7" idx="3"/>
              <a:endCxn id="7" idx="1"/>
            </p:cNvCxnSpPr>
            <p:nvPr/>
          </p:nvCxnSpPr>
          <p:spPr>
            <a:xfrm flipH="1">
              <a:off x="6289903" y="2523814"/>
              <a:ext cx="152041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>
              <a:stCxn id="7" idx="0"/>
              <a:endCxn id="7" idx="2"/>
            </p:cNvCxnSpPr>
            <p:nvPr/>
          </p:nvCxnSpPr>
          <p:spPr>
            <a:xfrm>
              <a:off x="7050110" y="1763607"/>
              <a:ext cx="0" cy="1520414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>
            <a:off x="6185652" y="584777"/>
            <a:ext cx="1164716" cy="1164716"/>
            <a:chOff x="6289903" y="1763607"/>
            <a:chExt cx="1520414" cy="1520414"/>
          </a:xfrm>
        </p:grpSpPr>
        <p:sp>
          <p:nvSpPr>
            <p:cNvPr id="13" name="矩形 12"/>
            <p:cNvSpPr/>
            <p:nvPr/>
          </p:nvSpPr>
          <p:spPr>
            <a:xfrm>
              <a:off x="6289903" y="1763607"/>
              <a:ext cx="1520414" cy="1520414"/>
            </a:xfrm>
            <a:prstGeom prst="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6289903" y="1763607"/>
              <a:ext cx="1520414" cy="1520414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H="1">
              <a:off x="6289903" y="1763607"/>
              <a:ext cx="1520414" cy="1520414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>
              <a:stCxn id="13" idx="3"/>
              <a:endCxn id="13" idx="1"/>
            </p:cNvCxnSpPr>
            <p:nvPr/>
          </p:nvCxnSpPr>
          <p:spPr>
            <a:xfrm flipH="1">
              <a:off x="6289903" y="2523814"/>
              <a:ext cx="152041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>
              <a:stCxn id="13" idx="0"/>
              <a:endCxn id="13" idx="2"/>
            </p:cNvCxnSpPr>
            <p:nvPr/>
          </p:nvCxnSpPr>
          <p:spPr>
            <a:xfrm>
              <a:off x="7050110" y="1763607"/>
              <a:ext cx="0" cy="1520414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8" name="文本框 17"/>
          <p:cNvSpPr txBox="1"/>
          <p:nvPr/>
        </p:nvSpPr>
        <p:spPr>
          <a:xfrm>
            <a:off x="4733587" y="466377"/>
            <a:ext cx="1302118" cy="132343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8000" dirty="0">
                <a:latin typeface="Kaiti SC" panose="02010600040101010101" pitchFamily="2" charset="-122"/>
                <a:ea typeface="Kaiti SC" panose="02010600040101010101" pitchFamily="2" charset="-122"/>
              </a:rPr>
              <a:t>目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156296" y="485029"/>
            <a:ext cx="1302118" cy="132343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8000" dirty="0">
                <a:latin typeface="Kaiti SC" panose="02010600040101010101" pitchFamily="2" charset="-122"/>
                <a:ea typeface="Kaiti SC" panose="02010600040101010101" pitchFamily="2" charset="-122"/>
              </a:rPr>
              <a:t>標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571412" y="914717"/>
            <a:ext cx="208048" cy="869944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3">
            <a:grayscl/>
          </a:blip>
          <a:srcRect l="756"/>
          <a:stretch>
            <a:fillRect/>
          </a:stretch>
        </p:blipFill>
        <p:spPr>
          <a:xfrm rot="11600511" flipH="1" flipV="1">
            <a:off x="-698295" y="534950"/>
            <a:ext cx="4933559" cy="6434701"/>
          </a:xfrm>
          <a:custGeom>
            <a:avLst/>
            <a:gdLst>
              <a:gd name="connsiteX0" fmla="*/ 0 w 4933559"/>
              <a:gd name="connsiteY0" fmla="*/ 556523 h 6434701"/>
              <a:gd name="connsiteX1" fmla="*/ 2346599 w 4933559"/>
              <a:gd name="connsiteY1" fmla="*/ 0 h 6434701"/>
              <a:gd name="connsiteX2" fmla="*/ 4779454 w 4933559"/>
              <a:gd name="connsiteY2" fmla="*/ 0 h 6434701"/>
              <a:gd name="connsiteX3" fmla="*/ 4933559 w 4933559"/>
              <a:gd name="connsiteY3" fmla="*/ 649788 h 6434701"/>
              <a:gd name="connsiteX4" fmla="*/ 4933559 w 4933559"/>
              <a:gd name="connsiteY4" fmla="*/ 6434701 h 6434701"/>
              <a:gd name="connsiteX5" fmla="*/ 1394077 w 4933559"/>
              <a:gd name="connsiteY5" fmla="*/ 6434701 h 6434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3559" h="6434701">
                <a:moveTo>
                  <a:pt x="0" y="556523"/>
                </a:moveTo>
                <a:lnTo>
                  <a:pt x="2346599" y="0"/>
                </a:lnTo>
                <a:lnTo>
                  <a:pt x="4779454" y="0"/>
                </a:lnTo>
                <a:lnTo>
                  <a:pt x="4933559" y="649788"/>
                </a:lnTo>
                <a:lnTo>
                  <a:pt x="4933559" y="6434701"/>
                </a:lnTo>
                <a:lnTo>
                  <a:pt x="1394077" y="6434701"/>
                </a:ln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4" name="组合 23"/>
          <p:cNvGrpSpPr/>
          <p:nvPr/>
        </p:nvGrpSpPr>
        <p:grpSpPr>
          <a:xfrm>
            <a:off x="1477178" y="2194969"/>
            <a:ext cx="811790" cy="4158939"/>
            <a:chOff x="7210222" y="3140035"/>
            <a:chExt cx="1770664" cy="3272488"/>
          </a:xfrm>
        </p:grpSpPr>
        <p:sp>
          <p:nvSpPr>
            <p:cNvPr id="22" name="矩形 21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blipFill>
              <a:blip r:embed="rId4">
                <a:alphaModFix amt="26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5591"/>
                        </a14:imgEffect>
                        <a14:imgEffect>
                          <a14:saturation sat="28000"/>
                        </a14:imgEffect>
                        <a14:imgEffect>
                          <a14:brightnessContrast bright="18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3585131" y="2194969"/>
            <a:ext cx="811790" cy="4158939"/>
            <a:chOff x="7210222" y="3140035"/>
            <a:chExt cx="1770664" cy="3272488"/>
          </a:xfrm>
        </p:grpSpPr>
        <p:sp>
          <p:nvSpPr>
            <p:cNvPr id="39" name="矩形 38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blipFill>
              <a:blip r:embed="rId4">
                <a:alphaModFix amt="26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5591"/>
                        </a14:imgEffect>
                        <a14:imgEffect>
                          <a14:saturation sat="28000"/>
                        </a14:imgEffect>
                        <a14:imgEffect>
                          <a14:brightnessContrast bright="18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654971" y="2167038"/>
            <a:ext cx="811790" cy="4158939"/>
            <a:chOff x="7210222" y="3140035"/>
            <a:chExt cx="1770664" cy="3272488"/>
          </a:xfrm>
        </p:grpSpPr>
        <p:sp>
          <p:nvSpPr>
            <p:cNvPr id="42" name="矩形 41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blipFill>
              <a:blip r:embed="rId4">
                <a:alphaModFix amt="26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5591"/>
                        </a14:imgEffect>
                        <a14:imgEffect>
                          <a14:saturation sat="28000"/>
                        </a14:imgEffect>
                        <a14:imgEffect>
                          <a14:brightnessContrast bright="18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7799013" y="2194969"/>
            <a:ext cx="811790" cy="4158939"/>
            <a:chOff x="7210222" y="3140035"/>
            <a:chExt cx="1770664" cy="3272488"/>
          </a:xfrm>
        </p:grpSpPr>
        <p:sp>
          <p:nvSpPr>
            <p:cNvPr id="45" name="矩形 44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blipFill>
              <a:blip r:embed="rId4">
                <a:alphaModFix amt="26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5591"/>
                        </a14:imgEffect>
                        <a14:imgEffect>
                          <a14:saturation sat="28000"/>
                        </a14:imgEffect>
                        <a14:imgEffect>
                          <a14:brightnessContrast bright="18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9961029" y="2194969"/>
            <a:ext cx="811790" cy="4158939"/>
            <a:chOff x="7210222" y="3140035"/>
            <a:chExt cx="1770664" cy="3272488"/>
          </a:xfrm>
        </p:grpSpPr>
        <p:sp>
          <p:nvSpPr>
            <p:cNvPr id="48" name="矩形 47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blipFill>
              <a:blip r:embed="rId4">
                <a:alphaModFix amt="26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5591"/>
                        </a14:imgEffect>
                        <a14:imgEffect>
                          <a14:saturation sat="28000"/>
                        </a14:imgEffect>
                        <a14:imgEffect>
                          <a14:brightnessContrast bright="18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7897131" y="2552076"/>
            <a:ext cx="615553" cy="32680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認</a:t>
            </a:r>
            <a:r>
              <a:rPr lang="zh-TW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識著名粵劇作家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764279" y="2518215"/>
            <a:ext cx="615553" cy="32680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欣</a:t>
            </a:r>
            <a:r>
              <a:rPr lang="zh-TW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賞經典粵劇作品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1575296" y="2518215"/>
            <a:ext cx="615553" cy="383569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認</a:t>
            </a:r>
            <a:r>
              <a:rPr lang="zh-TW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識粵劇的詩白及白欖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3669465" y="2552076"/>
            <a:ext cx="615553" cy="338387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認</a:t>
            </a:r>
            <a:r>
              <a:rPr lang="zh-TW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識粵劇的記譜方式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10299077" y="4407772"/>
            <a:ext cx="1892923" cy="2450228"/>
          </a:xfrm>
          <a:prstGeom prst="rect">
            <a:avLst/>
          </a:prstGeom>
        </p:spPr>
      </p:pic>
      <p:sp>
        <p:nvSpPr>
          <p:cNvPr id="54" name="文本框 53"/>
          <p:cNvSpPr txBox="1"/>
          <p:nvPr/>
        </p:nvSpPr>
        <p:spPr>
          <a:xfrm>
            <a:off x="10048868" y="2574783"/>
            <a:ext cx="615553" cy="35955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認</a:t>
            </a:r>
            <a:r>
              <a:rPr lang="zh-TW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識粵劇的表達方式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8017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9" name="图片 948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 rot="5400000">
            <a:off x="818260" y="-818260"/>
            <a:ext cx="4415390" cy="6051910"/>
          </a:xfrm>
          <a:prstGeom prst="rect">
            <a:avLst/>
          </a:prstGeom>
        </p:spPr>
      </p:pic>
      <p:pic>
        <p:nvPicPr>
          <p:cNvPr id="950" name="图片 94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3" t="9439" r="57200" b="61367"/>
          <a:stretch/>
        </p:blipFill>
        <p:spPr>
          <a:xfrm>
            <a:off x="949570" y="1531513"/>
            <a:ext cx="2782888" cy="2731477"/>
          </a:xfrm>
          <a:prstGeom prst="ellipse">
            <a:avLst/>
          </a:prstGeom>
        </p:spPr>
      </p:pic>
      <p:pic>
        <p:nvPicPr>
          <p:cNvPr id="951" name="图片 95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9" t="9679" r="9750" b="61368"/>
          <a:stretch/>
        </p:blipFill>
        <p:spPr>
          <a:xfrm>
            <a:off x="4466492" y="1542779"/>
            <a:ext cx="2743200" cy="2708946"/>
          </a:xfrm>
          <a:prstGeom prst="ellipse">
            <a:avLst/>
          </a:prstGeom>
        </p:spPr>
      </p:pic>
      <p:sp>
        <p:nvSpPr>
          <p:cNvPr id="953" name="文本框 952"/>
          <p:cNvSpPr txBox="1"/>
          <p:nvPr/>
        </p:nvSpPr>
        <p:spPr>
          <a:xfrm>
            <a:off x="4339955" y="4696285"/>
            <a:ext cx="3423909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HK" altLang="en-US" sz="2800" b="1" dirty="0">
                <a:latin typeface="Kaiti SC" panose="02010600040101010101" pitchFamily="2" charset="-122"/>
                <a:ea typeface="Kaiti SC" panose="02010600040101010101" pitchFamily="2" charset="-122"/>
              </a:rPr>
              <a:t>概說</a:t>
            </a:r>
            <a:endParaRPr lang="zh-HK" altLang="en-US" sz="2800" dirty="0"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sp>
        <p:nvSpPr>
          <p:cNvPr id="954" name="文本框 953"/>
          <p:cNvSpPr txBox="1"/>
          <p:nvPr/>
        </p:nvSpPr>
        <p:spPr>
          <a:xfrm>
            <a:off x="1975191" y="5196059"/>
            <a:ext cx="8241618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TW" altLang="en-US" sz="2400" dirty="0">
                <a:latin typeface="Kaiti SC" panose="02010600040101010101" pitchFamily="2" charset="-122"/>
                <a:ea typeface="Kaiti SC" panose="02010600040101010101" pitchFamily="2" charset="-122"/>
              </a:rPr>
              <a:t>粵劇是中國戲曲的一種，主要在廣東省珠江三角洲一帶盛行。</a:t>
            </a:r>
            <a:endParaRPr lang="en-US" altLang="zh-TW" sz="2400" dirty="0"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cxnSp>
        <p:nvCxnSpPr>
          <p:cNvPr id="955" name="直接连接符 954"/>
          <p:cNvCxnSpPr/>
          <p:nvPr/>
        </p:nvCxnSpPr>
        <p:spPr>
          <a:xfrm flipH="1">
            <a:off x="3777761" y="5196059"/>
            <a:ext cx="43668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5" descr="å»£æ±çå°åçåçæå°çµæ">
            <a:extLst>
              <a:ext uri="{FF2B5EF4-FFF2-40B4-BE49-F238E27FC236}">
                <a16:creationId xmlns:a16="http://schemas.microsoft.com/office/drawing/2014/main" id="{5B7A0DB2-E83F-C647-815F-4A088B57B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352" y="1706443"/>
            <a:ext cx="3166375" cy="270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34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 rot="11852788" flipH="1" flipV="1">
            <a:off x="3899268" y="-821296"/>
            <a:ext cx="6217748" cy="8048346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5" name="组合 4"/>
          <p:cNvGrpSpPr/>
          <p:nvPr/>
        </p:nvGrpSpPr>
        <p:grpSpPr>
          <a:xfrm>
            <a:off x="574499" y="879230"/>
            <a:ext cx="3249895" cy="5357447"/>
            <a:chOff x="7210222" y="3140035"/>
            <a:chExt cx="1770664" cy="3272488"/>
          </a:xfrm>
        </p:grpSpPr>
        <p:sp>
          <p:nvSpPr>
            <p:cNvPr id="6" name="矩形 5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Kaiti SC" panose="02010600040101010101" pitchFamily="2" charset="-122"/>
                <a:ea typeface="Kaiti SC" panose="02010600040101010101" pitchFamily="2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blipFill>
              <a:blip r:embed="rId3">
                <a:alphaModFix amt="26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5591"/>
                        </a14:imgEffect>
                        <a14:imgEffect>
                          <a14:saturation sat="28000"/>
                        </a14:imgEffect>
                        <a14:imgEffect>
                          <a14:brightnessContrast bright="18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Kaiti SC" panose="02010600040101010101" pitchFamily="2" charset="-122"/>
                <a:ea typeface="Kaiti SC" panose="02010600040101010101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407945" y="879230"/>
            <a:ext cx="3249895" cy="5357447"/>
            <a:chOff x="7210222" y="3140035"/>
            <a:chExt cx="1770664" cy="3272488"/>
          </a:xfrm>
        </p:grpSpPr>
        <p:sp>
          <p:nvSpPr>
            <p:cNvPr id="9" name="矩形 8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Kaiti SC" panose="02010600040101010101" pitchFamily="2" charset="-122"/>
                <a:ea typeface="Kaiti SC" panose="02010600040101010101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blipFill>
              <a:blip r:embed="rId3">
                <a:alphaModFix amt="26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5591"/>
                        </a14:imgEffect>
                        <a14:imgEffect>
                          <a14:saturation sat="28000"/>
                        </a14:imgEffect>
                        <a14:imgEffect>
                          <a14:brightnessContrast bright="18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Kaiti SC" panose="02010600040101010101" pitchFamily="2" charset="-122"/>
                <a:ea typeface="Kaiti SC" panose="02010600040101010101" pitchFamily="2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8241392" y="879230"/>
            <a:ext cx="3249895" cy="5357447"/>
            <a:chOff x="7210222" y="3140035"/>
            <a:chExt cx="1770664" cy="3272488"/>
          </a:xfrm>
        </p:grpSpPr>
        <p:sp>
          <p:nvSpPr>
            <p:cNvPr id="12" name="矩形 11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Kaiti SC" panose="02010600040101010101" pitchFamily="2" charset="-122"/>
                <a:ea typeface="Kaiti SC" panose="02010600040101010101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blipFill>
              <a:blip r:embed="rId3">
                <a:alphaModFix amt="26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5591"/>
                        </a14:imgEffect>
                        <a14:imgEffect>
                          <a14:saturation sat="28000"/>
                        </a14:imgEffect>
                        <a14:imgEffect>
                          <a14:brightnessContrast bright="18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Kaiti SC" panose="02010600040101010101" pitchFamily="2" charset="-122"/>
                <a:ea typeface="Kaiti SC" panose="02010600040101010101" pitchFamily="2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/>
          <a:srcRect l="-856" t="45442" r="73283" b="11830"/>
          <a:stretch/>
        </p:blipFill>
        <p:spPr>
          <a:xfrm>
            <a:off x="150456" y="-87857"/>
            <a:ext cx="1239315" cy="196947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/>
          <a:srcRect l="43742" t="13987" r="32523" b="39979"/>
          <a:stretch/>
        </p:blipFill>
        <p:spPr>
          <a:xfrm>
            <a:off x="3924097" y="1059"/>
            <a:ext cx="1066800" cy="212187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/>
          <a:srcRect l="43742" t="43053" r="-2121" b="32531"/>
          <a:stretch/>
        </p:blipFill>
        <p:spPr>
          <a:xfrm rot="16200000">
            <a:off x="7200222" y="838068"/>
            <a:ext cx="2623849" cy="1125416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794039" y="3771786"/>
            <a:ext cx="2934088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400" dirty="0">
                <a:solidFill>
                  <a:prstClr val="black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戲院、會堂、劇院</a:t>
            </a:r>
            <a:endParaRPr lang="en-US" altLang="zh-TW" sz="2400" dirty="0">
              <a:solidFill>
                <a:prstClr val="black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400" dirty="0">
                <a:solidFill>
                  <a:prstClr val="black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社區中心</a:t>
            </a:r>
            <a:endParaRPr lang="zh-HK" altLang="en-US" sz="2400" dirty="0">
              <a:solidFill>
                <a:prstClr val="black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 flipH="1">
            <a:off x="901163" y="4602783"/>
            <a:ext cx="28269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1183783" y="4739962"/>
            <a:ext cx="2105955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dirty="0">
                <a:solidFill>
                  <a:prstClr val="black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上演粵劇的戲院正門，常擺滿恭賀各老倌的花籃。</a:t>
            </a:r>
            <a:endParaRPr lang="zh-HK" altLang="en-US" dirty="0">
              <a:solidFill>
                <a:prstClr val="black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048429" y="4651112"/>
            <a:ext cx="2014524" cy="120032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神功戲戲棚裏，可見搭建戲棚的物料主要是竹、木板、木柱及鋅鐵皮。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841974" y="4693692"/>
            <a:ext cx="2166243" cy="1477328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安裝鐵架掛底景和底景背後的後台、鋪上地毯作前台、安排樂師的位置、聲響和燈光的設備。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545424" y="3771786"/>
            <a:ext cx="2934088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400" dirty="0">
                <a:solidFill>
                  <a:prstClr val="black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戶外臨時搭建戲棚</a:t>
            </a:r>
            <a:endParaRPr lang="zh-HK" altLang="en-US" sz="2400" dirty="0">
              <a:solidFill>
                <a:prstClr val="black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cxnSp>
        <p:nvCxnSpPr>
          <p:cNvPr id="28" name="直接连接符 27"/>
          <p:cNvCxnSpPr/>
          <p:nvPr/>
        </p:nvCxnSpPr>
        <p:spPr>
          <a:xfrm flipH="1">
            <a:off x="4652548" y="4587500"/>
            <a:ext cx="28269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8390593" y="3771786"/>
            <a:ext cx="2934088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TW" altLang="en-US" sz="2400" dirty="0">
                <a:solidFill>
                  <a:prstClr val="black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露天的場所，如公園及球場（街檔</a:t>
            </a:r>
            <a:r>
              <a:rPr lang="en-US" altLang="zh-TW" sz="2400" dirty="0">
                <a:solidFill>
                  <a:prstClr val="black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)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cxnSp>
        <p:nvCxnSpPr>
          <p:cNvPr id="30" name="直接连接符 29"/>
          <p:cNvCxnSpPr/>
          <p:nvPr/>
        </p:nvCxnSpPr>
        <p:spPr>
          <a:xfrm flipH="1">
            <a:off x="8464607" y="4635829"/>
            <a:ext cx="28269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" name="Picture 2" descr="http://resources.edb.gov.hk/~chiopera/photo_s/19.jpg">
            <a:extLst>
              <a:ext uri="{FF2B5EF4-FFF2-40B4-BE49-F238E27FC236}">
                <a16:creationId xmlns:a16="http://schemas.microsoft.com/office/drawing/2014/main" id="{F284E066-F314-6F4D-A1D1-282938AFD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78" y="1677219"/>
            <a:ext cx="2609850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 descr="http://resources.edb.gov.hk/~chiopera/photo_s/aslide_001.jpg">
            <a:extLst>
              <a:ext uri="{FF2B5EF4-FFF2-40B4-BE49-F238E27FC236}">
                <a16:creationId xmlns:a16="http://schemas.microsoft.com/office/drawing/2014/main" id="{37D5763E-B73C-6C4F-86FE-BC9371BB4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649" y="1606723"/>
            <a:ext cx="3119876" cy="204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" descr="http://resources.edb.gov.hk/~chiopera/photo_s/21.jpg">
            <a:extLst>
              <a:ext uri="{FF2B5EF4-FFF2-40B4-BE49-F238E27FC236}">
                <a16:creationId xmlns:a16="http://schemas.microsoft.com/office/drawing/2014/main" id="{B01E7916-20DD-5A4B-B2C4-814EAC0E5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633" y="1606723"/>
            <a:ext cx="2706938" cy="202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组合 1">
            <a:extLst>
              <a:ext uri="{FF2B5EF4-FFF2-40B4-BE49-F238E27FC236}">
                <a16:creationId xmlns:a16="http://schemas.microsoft.com/office/drawing/2014/main" id="{D535A063-5924-774F-8C80-B2AB2D9307C1}"/>
              </a:ext>
            </a:extLst>
          </p:cNvPr>
          <p:cNvGrpSpPr/>
          <p:nvPr/>
        </p:nvGrpSpPr>
        <p:grpSpPr>
          <a:xfrm>
            <a:off x="1183783" y="165115"/>
            <a:ext cx="8313683" cy="1877437"/>
            <a:chOff x="4289670" y="1456467"/>
            <a:chExt cx="4423779" cy="2960321"/>
          </a:xfrm>
        </p:grpSpPr>
        <p:sp>
          <p:nvSpPr>
            <p:cNvPr id="35" name="文本框 9">
              <a:extLst>
                <a:ext uri="{FF2B5EF4-FFF2-40B4-BE49-F238E27FC236}">
                  <a16:creationId xmlns:a16="http://schemas.microsoft.com/office/drawing/2014/main" id="{986D26E4-0E89-A14A-BDA2-CD493E450970}"/>
                </a:ext>
              </a:extLst>
            </p:cNvPr>
            <p:cNvSpPr txBox="1"/>
            <p:nvPr/>
          </p:nvSpPr>
          <p:spPr>
            <a:xfrm>
              <a:off x="4852064" y="1456467"/>
              <a:ext cx="3252608" cy="296032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kumimoji="1" lang="zh-HK" altLang="zh-HK" sz="4400" dirty="0">
                  <a:latin typeface="Kaiti SC" panose="02010600040101010101" pitchFamily="2" charset="-122"/>
                  <a:ea typeface="Kaiti SC" panose="02010600040101010101" pitchFamily="2" charset="-122"/>
                  <a:cs typeface="新細明體" panose="02020500000000000000" pitchFamily="18" charset="-120"/>
                </a:rPr>
                <a:t>香港演出粵劇主要場地</a:t>
              </a:r>
              <a:br>
                <a:rPr kumimoji="1" lang="en-US" altLang="zh-HK" sz="4400" dirty="0">
                  <a:latin typeface="Kaiti SC" panose="02010600040101010101" pitchFamily="2" charset="-122"/>
                  <a:ea typeface="Kaiti SC" panose="02010600040101010101" pitchFamily="2" charset="-122"/>
                  <a:cs typeface="新細明體" panose="02020500000000000000" pitchFamily="18" charset="-120"/>
                </a:rPr>
              </a:br>
              <a:endParaRPr lang="zh-CN" altLang="en-US" sz="7200" dirty="0">
                <a:latin typeface="Kaiti SC" panose="02010600040101010101" pitchFamily="2" charset="-122"/>
                <a:ea typeface="Kaiti SC" panose="02010600040101010101" pitchFamily="2" charset="-122"/>
              </a:endParaRPr>
            </a:p>
          </p:txBody>
        </p:sp>
        <p:cxnSp>
          <p:nvCxnSpPr>
            <p:cNvPr id="36" name="直接连接符 10">
              <a:extLst>
                <a:ext uri="{FF2B5EF4-FFF2-40B4-BE49-F238E27FC236}">
                  <a16:creationId xmlns:a16="http://schemas.microsoft.com/office/drawing/2014/main" id="{092DB6E6-FF63-034F-8DEB-5CBFB0F0A448}"/>
                </a:ext>
              </a:extLst>
            </p:cNvPr>
            <p:cNvCxnSpPr/>
            <p:nvPr/>
          </p:nvCxnSpPr>
          <p:spPr>
            <a:xfrm flipH="1">
              <a:off x="4289670" y="2013466"/>
              <a:ext cx="68873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直接连接符 11">
              <a:extLst>
                <a:ext uri="{FF2B5EF4-FFF2-40B4-BE49-F238E27FC236}">
                  <a16:creationId xmlns:a16="http://schemas.microsoft.com/office/drawing/2014/main" id="{FBED0735-F579-7340-B002-E438C8E21E58}"/>
                </a:ext>
              </a:extLst>
            </p:cNvPr>
            <p:cNvCxnSpPr/>
            <p:nvPr/>
          </p:nvCxnSpPr>
          <p:spPr>
            <a:xfrm flipH="1">
              <a:off x="8024719" y="2013466"/>
              <a:ext cx="68873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77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>
          <a:blip r:embed="rId2">
            <a:grayscl/>
            <a:lum bright="20000" contrast="-40000"/>
          </a:blip>
          <a:srcRect r="7269" b="1121"/>
          <a:stretch>
            <a:fillRect/>
          </a:stretch>
        </p:blipFill>
        <p:spPr>
          <a:xfrm rot="12615590" flipV="1">
            <a:off x="-1635059" y="136397"/>
            <a:ext cx="4827534" cy="6663126"/>
          </a:xfrm>
          <a:custGeom>
            <a:avLst/>
            <a:gdLst>
              <a:gd name="connsiteX0" fmla="*/ 4827534 w 4827534"/>
              <a:gd name="connsiteY0" fmla="*/ 739535 h 6663126"/>
              <a:gd name="connsiteX1" fmla="*/ 3559932 w 4827534"/>
              <a:gd name="connsiteY1" fmla="*/ 0 h 6663126"/>
              <a:gd name="connsiteX2" fmla="*/ 0 w 4827534"/>
              <a:gd name="connsiteY2" fmla="*/ 0 h 6663126"/>
              <a:gd name="connsiteX3" fmla="*/ 0 w 4827534"/>
              <a:gd name="connsiteY3" fmla="*/ 5862896 h 6663126"/>
              <a:gd name="connsiteX4" fmla="*/ 1371635 w 4827534"/>
              <a:gd name="connsiteY4" fmla="*/ 6663126 h 6663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7534" h="6663126">
                <a:moveTo>
                  <a:pt x="4827534" y="739535"/>
                </a:moveTo>
                <a:lnTo>
                  <a:pt x="3559932" y="0"/>
                </a:lnTo>
                <a:lnTo>
                  <a:pt x="0" y="0"/>
                </a:lnTo>
                <a:lnTo>
                  <a:pt x="0" y="5862896"/>
                </a:lnTo>
                <a:lnTo>
                  <a:pt x="1371635" y="6663126"/>
                </a:lnTo>
                <a:close/>
              </a:path>
            </a:pathLst>
          </a:custGeom>
        </p:spPr>
      </p:pic>
      <p:grpSp>
        <p:nvGrpSpPr>
          <p:cNvPr id="3" name="组合 2"/>
          <p:cNvGrpSpPr/>
          <p:nvPr/>
        </p:nvGrpSpPr>
        <p:grpSpPr>
          <a:xfrm>
            <a:off x="1176465" y="1548920"/>
            <a:ext cx="4459291" cy="3066011"/>
            <a:chOff x="1407416" y="727977"/>
            <a:chExt cx="2923452" cy="1964454"/>
          </a:xfrm>
        </p:grpSpPr>
        <p:sp>
          <p:nvSpPr>
            <p:cNvPr id="15" name="文本框 14"/>
            <p:cNvSpPr txBox="1"/>
            <p:nvPr/>
          </p:nvSpPr>
          <p:spPr>
            <a:xfrm>
              <a:off x="1575837" y="727977"/>
              <a:ext cx="2432925" cy="76907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TW" altLang="en-US" sz="3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Kaiti SC" panose="02010600040101010101" pitchFamily="2" charset="-122"/>
                  <a:ea typeface="Kaiti SC" panose="02010600040101010101" pitchFamily="2" charset="-122"/>
                </a:rPr>
                <a:t>粵劇的表達方式</a:t>
              </a:r>
              <a:endParaRPr lang="zh-CN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行楷繁体" panose="03000509000000000000" pitchFamily="65" charset="-122"/>
                <a:ea typeface="方正行楷繁体" panose="03000509000000000000" pitchFamily="65" charset="-122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1421820" y="1216028"/>
              <a:ext cx="272854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矩形 19"/>
            <p:cNvSpPr/>
            <p:nvPr/>
          </p:nvSpPr>
          <p:spPr>
            <a:xfrm>
              <a:off x="1407416" y="1251197"/>
              <a:ext cx="2923452" cy="1441234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2400" dirty="0">
                  <a:latin typeface="Kaiti SC" panose="02010600040101010101" pitchFamily="2" charset="-122"/>
                  <a:ea typeface="Kaiti SC" panose="02010600040101010101" pitchFamily="2" charset="-122"/>
                </a:rPr>
                <a:t>粵劇演員透過</a:t>
              </a:r>
              <a:r>
                <a:rPr lang="zh-TW" altLang="en-US" sz="2400" dirty="0">
                  <a:solidFill>
                    <a:srgbClr val="FF0000"/>
                  </a:solidFill>
                  <a:latin typeface="Kaiti SC" panose="02010600040101010101" pitchFamily="2" charset="-122"/>
                  <a:ea typeface="Kaiti SC" panose="02010600040101010101" pitchFamily="2" charset="-122"/>
                </a:rPr>
                <a:t>唱</a:t>
              </a:r>
              <a:r>
                <a:rPr lang="zh-TW" altLang="en-US" sz="2400" dirty="0">
                  <a:latin typeface="Kaiti SC" panose="02010600040101010101" pitchFamily="2" charset="-122"/>
                  <a:ea typeface="Kaiti SC" panose="02010600040101010101" pitchFamily="2" charset="-122"/>
                </a:rPr>
                <a:t>、</a:t>
              </a:r>
              <a:r>
                <a:rPr lang="zh-TW" altLang="en-US" sz="2400" dirty="0">
                  <a:solidFill>
                    <a:srgbClr val="FF0000"/>
                  </a:solidFill>
                  <a:latin typeface="Kaiti SC" panose="02010600040101010101" pitchFamily="2" charset="-122"/>
                  <a:ea typeface="Kaiti SC" panose="02010600040101010101" pitchFamily="2" charset="-122"/>
                </a:rPr>
                <a:t>唸</a:t>
              </a:r>
              <a:r>
                <a:rPr lang="zh-TW" altLang="en-US" sz="2400" dirty="0">
                  <a:latin typeface="Kaiti SC" panose="02010600040101010101" pitchFamily="2" charset="-122"/>
                  <a:ea typeface="Kaiti SC" panose="02010600040101010101" pitchFamily="2" charset="-122"/>
                </a:rPr>
                <a:t>、</a:t>
              </a:r>
              <a:r>
                <a:rPr lang="zh-TW" altLang="en-US" sz="2400" dirty="0">
                  <a:solidFill>
                    <a:srgbClr val="FF0000"/>
                  </a:solidFill>
                  <a:latin typeface="Kaiti SC" panose="02010600040101010101" pitchFamily="2" charset="-122"/>
                  <a:ea typeface="Kaiti SC" panose="02010600040101010101" pitchFamily="2" charset="-122"/>
                </a:rPr>
                <a:t>做</a:t>
              </a:r>
              <a:r>
                <a:rPr lang="zh-TW" altLang="en-US" sz="2400" dirty="0">
                  <a:latin typeface="Kaiti SC" panose="02010600040101010101" pitchFamily="2" charset="-122"/>
                  <a:ea typeface="Kaiti SC" panose="02010600040101010101" pitchFamily="2" charset="-122"/>
                </a:rPr>
                <a:t>、</a:t>
              </a:r>
              <a:r>
                <a:rPr lang="zh-TW" altLang="en-US" sz="2400" dirty="0">
                  <a:solidFill>
                    <a:srgbClr val="FF0000"/>
                  </a:solidFill>
                  <a:latin typeface="Kaiti SC" panose="02010600040101010101" pitchFamily="2" charset="-122"/>
                  <a:ea typeface="Kaiti SC" panose="02010600040101010101" pitchFamily="2" charset="-122"/>
                </a:rPr>
                <a:t>打</a:t>
              </a:r>
              <a:r>
                <a:rPr lang="zh-TW" altLang="en-US" sz="2400" dirty="0">
                  <a:latin typeface="Kaiti SC" panose="02010600040101010101" pitchFamily="2" charset="-122"/>
                  <a:ea typeface="Kaiti SC" panose="02010600040101010101" pitchFamily="2" charset="-122"/>
                </a:rPr>
                <a:t>，加上</a:t>
              </a:r>
              <a:r>
                <a:rPr lang="zh-TW" altLang="en-US" sz="2400" dirty="0">
                  <a:solidFill>
                    <a:srgbClr val="0070C0"/>
                  </a:solidFill>
                  <a:latin typeface="Kaiti SC" panose="02010600040101010101" pitchFamily="2" charset="-122"/>
                  <a:ea typeface="Kaiti SC" panose="02010600040101010101" pitchFamily="2" charset="-122"/>
                </a:rPr>
                <a:t>鑼鼓、音樂、化妝、服裝、道具及舞台</a:t>
              </a:r>
              <a:r>
                <a:rPr lang="zh-TW" altLang="en-US" sz="2400" dirty="0">
                  <a:latin typeface="Kaiti SC" panose="02010600040101010101" pitchFamily="2" charset="-122"/>
                  <a:ea typeface="Kaiti SC" panose="02010600040101010101" pitchFamily="2" charset="-122"/>
                </a:rPr>
                <a:t>的配合，作為文娛及酬神的綜合藝術表演。</a:t>
              </a:r>
              <a:endParaRPr lang="en-US" altLang="zh-TW" sz="2400" dirty="0">
                <a:latin typeface="Kaiti SC" panose="02010600040101010101" pitchFamily="2" charset="-122"/>
                <a:ea typeface="Kaiti SC" panose="02010600040101010101" pitchFamily="2" charset="-122"/>
              </a:endParaRPr>
            </a:p>
          </p:txBody>
        </p:sp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0295992" y="3467960"/>
            <a:ext cx="1429871" cy="1850846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809956" y="528440"/>
            <a:ext cx="4930124" cy="5818188"/>
            <a:chOff x="5809956" y="528440"/>
            <a:chExt cx="4930124" cy="5818188"/>
          </a:xfrm>
        </p:grpSpPr>
        <p:grpSp>
          <p:nvGrpSpPr>
            <p:cNvPr id="2" name="组合 1"/>
            <p:cNvGrpSpPr/>
            <p:nvPr/>
          </p:nvGrpSpPr>
          <p:grpSpPr>
            <a:xfrm>
              <a:off x="5809956" y="528440"/>
              <a:ext cx="4930124" cy="5818188"/>
              <a:chOff x="6254044" y="462845"/>
              <a:chExt cx="4930124" cy="5818188"/>
            </a:xfrm>
          </p:grpSpPr>
          <p:sp>
            <p:nvSpPr>
              <p:cNvPr id="30" name="矩形 29"/>
              <p:cNvSpPr/>
              <p:nvPr/>
            </p:nvSpPr>
            <p:spPr>
              <a:xfrm>
                <a:off x="6254044" y="462845"/>
                <a:ext cx="4930124" cy="5818188"/>
              </a:xfrm>
              <a:prstGeom prst="rect">
                <a:avLst/>
              </a:prstGeom>
              <a:solidFill>
                <a:srgbClr val="EBEBEB"/>
              </a:solidFill>
              <a:ln>
                <a:noFill/>
              </a:ln>
              <a:effectLst>
                <a:innerShdw blurRad="1397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6254044" y="462845"/>
                <a:ext cx="4930124" cy="5818188"/>
              </a:xfrm>
              <a:prstGeom prst="rect">
                <a:avLst/>
              </a:prstGeom>
              <a:blipFill>
                <a:blip r:embed="rId3">
                  <a:alphaModFix amt="26000"/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50000"/>
                          </a14:imgEffect>
                          <a14:imgEffect>
                            <a14:colorTemperature colorTemp="5591"/>
                          </a14:imgEffect>
                          <a14:imgEffect>
                            <a14:saturation sat="28000"/>
                          </a14:imgEffect>
                          <a14:imgEffect>
                            <a14:brightnessContrast bright="18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5980974" y="711266"/>
              <a:ext cx="4584907" cy="5452535"/>
              <a:chOff x="7210222" y="3140035"/>
              <a:chExt cx="1770664" cy="3272488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7210222" y="3140035"/>
                <a:ext cx="1770664" cy="3272488"/>
              </a:xfrm>
              <a:prstGeom prst="rect">
                <a:avLst/>
              </a:prstGeom>
              <a:solidFill>
                <a:srgbClr val="EBEBEB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1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7210222" y="3140035"/>
                <a:ext cx="1770664" cy="3272488"/>
              </a:xfrm>
              <a:prstGeom prst="rect">
                <a:avLst/>
              </a:prstGeom>
              <a:blipFill>
                <a:blip r:embed="rId3">
                  <a:alphaModFix amt="26000"/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50000"/>
                          </a14:imgEffect>
                          <a14:imgEffect>
                            <a14:colorTemperature colorTemp="5591"/>
                          </a14:imgEffect>
                          <a14:imgEffect>
                            <a14:saturation sat="28000"/>
                          </a14:imgEffect>
                          <a14:imgEffect>
                            <a14:brightnessContrast bright="18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851CA120-B781-0F48-97A2-C157E54E52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6685" y="1725942"/>
            <a:ext cx="4333484" cy="288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8" name="图片 947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 rot="5400000">
            <a:off x="62749" y="-86198"/>
            <a:ext cx="6870233" cy="704262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639629" y="-2"/>
            <a:ext cx="5896708" cy="6857999"/>
            <a:chOff x="7210222" y="3140035"/>
            <a:chExt cx="1770664" cy="3272488"/>
          </a:xfrm>
        </p:grpSpPr>
        <p:sp>
          <p:nvSpPr>
            <p:cNvPr id="6" name="矩形 5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Kaiti SC" panose="02010600040101010101" pitchFamily="2" charset="-122"/>
                <a:ea typeface="Kaiti SC" panose="02010600040101010101" pitchFamily="2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blipFill>
              <a:blip r:embed="rId3">
                <a:alphaModFix amt="26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5591"/>
                        </a14:imgEffect>
                        <a14:imgEffect>
                          <a14:saturation sat="28000"/>
                        </a14:imgEffect>
                        <a14:imgEffect>
                          <a14:brightnessContrast bright="18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Kaiti SC" panose="02010600040101010101" pitchFamily="2" charset="-122"/>
                <a:ea typeface="Kaiti SC" panose="02010600040101010101" pitchFamily="2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V="1">
            <a:off x="9390185" y="3231289"/>
            <a:ext cx="2801815" cy="362671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527433" y="565426"/>
            <a:ext cx="4121100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TW" altLang="en-US" sz="2800" b="1" dirty="0">
                <a:latin typeface="Kaiti SC" panose="02010600040101010101" pitchFamily="2" charset="-122"/>
                <a:ea typeface="Kaiti SC" panose="02010600040101010101" pitchFamily="2" charset="-122"/>
              </a:rPr>
              <a:t>粵劇演員的四種表演方式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07269" y="1088646"/>
            <a:ext cx="4660310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唱、唸、做、打</a:t>
            </a:r>
          </a:p>
        </p:txBody>
      </p:sp>
      <p:sp>
        <p:nvSpPr>
          <p:cNvPr id="16" name="矩形 15"/>
          <p:cNvSpPr/>
          <p:nvPr/>
        </p:nvSpPr>
        <p:spPr>
          <a:xfrm>
            <a:off x="6872551" y="1910613"/>
            <a:ext cx="1015663" cy="3996201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唸</a:t>
            </a:r>
            <a:r>
              <a:rPr lang="zh-TW" altLang="en-US" dirty="0">
                <a:latin typeface="Kaiti SC" panose="02010600040101010101" pitchFamily="2" charset="-122"/>
                <a:ea typeface="Kaiti SC" panose="02010600040101010101" pitchFamily="2" charset="-122"/>
              </a:rPr>
              <a:t> </a:t>
            </a:r>
            <a:r>
              <a:rPr lang="en-US" altLang="zh-TW" dirty="0">
                <a:latin typeface="Kaiti SC" panose="02010600040101010101" pitchFamily="2" charset="-122"/>
                <a:ea typeface="Kaiti SC" panose="02010600040101010101" pitchFamily="2" charset="-122"/>
              </a:rPr>
              <a:t>– </a:t>
            </a:r>
            <a:r>
              <a:rPr lang="zh-TW" altLang="en-US" dirty="0">
                <a:latin typeface="Kaiti SC" panose="02010600040101010101" pitchFamily="2" charset="-122"/>
                <a:ea typeface="Kaiti SC" panose="02010600040101010101" pitchFamily="2" charset="-122"/>
              </a:rPr>
              <a:t>唸白，</a:t>
            </a:r>
            <a:r>
              <a:rPr lang="zh-HK" altLang="en-US" dirty="0">
                <a:latin typeface="Kaiti SC" panose="02010600040101010101" pitchFamily="2" charset="-122"/>
                <a:ea typeface="Kaiti SC" panose="02010600040101010101" pitchFamily="2" charset="-122"/>
              </a:rPr>
              <a:t>又稱</a:t>
            </a:r>
            <a:r>
              <a:rPr lang="zh-TW" altLang="en-US" dirty="0">
                <a:latin typeface="Kaiti SC" panose="02010600040101010101" pitchFamily="2" charset="-122"/>
                <a:ea typeface="Kaiti SC" panose="02010600040101010101" pitchFamily="2" charset="-122"/>
              </a:rPr>
              <a:t>說</a:t>
            </a:r>
            <a:r>
              <a:rPr lang="zh-HK" altLang="en-US" dirty="0">
                <a:latin typeface="Kaiti SC" panose="02010600040101010101" pitchFamily="2" charset="-122"/>
                <a:ea typeface="Kaiti SC" panose="02010600040101010101" pitchFamily="2" charset="-122"/>
              </a:rPr>
              <a:t>白，以朗誦形式</a:t>
            </a:r>
            <a:r>
              <a:rPr lang="zh-TW" altLang="en-US" dirty="0">
                <a:latin typeface="Kaiti SC" panose="02010600040101010101" pitchFamily="2" charset="-122"/>
                <a:ea typeface="Kaiti SC" panose="02010600040101010101" pitchFamily="2" charset="-122"/>
              </a:rPr>
              <a:t>表達人物的感情和思想、刻劃人物的性格和開展故事的情節。</a:t>
            </a:r>
            <a:endParaRPr lang="en-US" altLang="zh-TW" dirty="0"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872551" y="1946031"/>
            <a:ext cx="1015663" cy="3681046"/>
            <a:chOff x="7180385" y="1946031"/>
            <a:chExt cx="707829" cy="3681046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7180385" y="1946031"/>
              <a:ext cx="0" cy="233289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7888214" y="1946031"/>
              <a:ext cx="0" cy="368104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矩形 18"/>
          <p:cNvSpPr/>
          <p:nvPr/>
        </p:nvSpPr>
        <p:spPr>
          <a:xfrm>
            <a:off x="8921591" y="1910613"/>
            <a:ext cx="738664" cy="4080284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唱</a:t>
            </a:r>
            <a:r>
              <a:rPr lang="zh-TW" altLang="en-US" dirty="0">
                <a:latin typeface="Kaiti SC" panose="02010600040101010101" pitchFamily="2" charset="-122"/>
                <a:ea typeface="Kaiti SC" panose="02010600040101010101" pitchFamily="2" charset="-122"/>
              </a:rPr>
              <a:t> </a:t>
            </a:r>
            <a:r>
              <a:rPr lang="en-US" altLang="zh-TW" dirty="0">
                <a:latin typeface="Kaiti SC" panose="02010600040101010101" pitchFamily="2" charset="-122"/>
                <a:ea typeface="Kaiti SC" panose="02010600040101010101" pitchFamily="2" charset="-122"/>
              </a:rPr>
              <a:t>–</a:t>
            </a:r>
            <a:r>
              <a:rPr lang="zh-TW" altLang="en-US" dirty="0">
                <a:latin typeface="Kaiti SC" panose="02010600040101010101" pitchFamily="2" charset="-122"/>
                <a:ea typeface="Kaiti SC" panose="02010600040101010101" pitchFamily="2" charset="-122"/>
              </a:rPr>
              <a:t>以歌詠形式來表達人物的感情和思想、刻劃人物的性格和開展故事的情節。 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8940703" y="1946031"/>
            <a:ext cx="707829" cy="3681046"/>
            <a:chOff x="8940703" y="1946031"/>
            <a:chExt cx="707829" cy="3681046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8940703" y="1946031"/>
              <a:ext cx="0" cy="233289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9648532" y="1946031"/>
              <a:ext cx="0" cy="368104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2" name="直接连接符 21"/>
          <p:cNvCxnSpPr/>
          <p:nvPr/>
        </p:nvCxnSpPr>
        <p:spPr>
          <a:xfrm flipH="1">
            <a:off x="5407269" y="1065200"/>
            <a:ext cx="43668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Picture 4" descr="ç²µå æçåçæå°çµæ">
            <a:extLst>
              <a:ext uri="{FF2B5EF4-FFF2-40B4-BE49-F238E27FC236}">
                <a16:creationId xmlns:a16="http://schemas.microsoft.com/office/drawing/2014/main" id="{6ABC31F0-A400-2C45-ABF8-851D48982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12" y="565426"/>
            <a:ext cx="4234722" cy="297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ç²µåå±æ­çåçæå°çµæ">
            <a:extLst>
              <a:ext uri="{FF2B5EF4-FFF2-40B4-BE49-F238E27FC236}">
                <a16:creationId xmlns:a16="http://schemas.microsoft.com/office/drawing/2014/main" id="{0D4B2F01-B79F-5646-9CFA-FC82CF7AF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7"/>
          <a:stretch>
            <a:fillRect/>
          </a:stretch>
        </p:blipFill>
        <p:spPr bwMode="auto">
          <a:xfrm>
            <a:off x="2059773" y="3231289"/>
            <a:ext cx="4366847" cy="322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150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8" name="图片 947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 rot="5400000">
            <a:off x="62749" y="-86198"/>
            <a:ext cx="6870233" cy="704262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639629" y="-673875"/>
            <a:ext cx="5896708" cy="6857999"/>
            <a:chOff x="7210222" y="3140035"/>
            <a:chExt cx="1770664" cy="3272488"/>
          </a:xfrm>
        </p:grpSpPr>
        <p:sp>
          <p:nvSpPr>
            <p:cNvPr id="6" name="矩形 5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Kaiti SC" panose="02010600040101010101" pitchFamily="2" charset="-122"/>
                <a:ea typeface="Kaiti SC" panose="02010600040101010101" pitchFamily="2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blipFill>
              <a:blip r:embed="rId3">
                <a:alphaModFix amt="26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5591"/>
                        </a14:imgEffect>
                        <a14:imgEffect>
                          <a14:saturation sat="28000"/>
                        </a14:imgEffect>
                        <a14:imgEffect>
                          <a14:brightnessContrast bright="18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Kaiti SC" panose="02010600040101010101" pitchFamily="2" charset="-122"/>
                <a:ea typeface="Kaiti SC" panose="02010600040101010101" pitchFamily="2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V="1">
            <a:off x="9390185" y="3231289"/>
            <a:ext cx="2801815" cy="362671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527433" y="565426"/>
            <a:ext cx="4121100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TW" altLang="en-US" sz="2800" b="1" dirty="0">
                <a:latin typeface="Kaiti SC" panose="02010600040101010101" pitchFamily="2" charset="-122"/>
                <a:ea typeface="Kaiti SC" panose="02010600040101010101" pitchFamily="2" charset="-122"/>
              </a:rPr>
              <a:t>粵劇演員的四種表演方式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07269" y="1088646"/>
            <a:ext cx="4660310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唱、唸、做、打</a:t>
            </a:r>
          </a:p>
        </p:txBody>
      </p:sp>
      <p:sp>
        <p:nvSpPr>
          <p:cNvPr id="16" name="矩形 15"/>
          <p:cNvSpPr/>
          <p:nvPr/>
        </p:nvSpPr>
        <p:spPr>
          <a:xfrm>
            <a:off x="6872551" y="1910613"/>
            <a:ext cx="1015663" cy="3996201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打</a:t>
            </a:r>
            <a:r>
              <a:rPr lang="zh-TW" altLang="en-US" dirty="0">
                <a:latin typeface="Kaiti SC" panose="02010600040101010101" pitchFamily="2" charset="-122"/>
                <a:ea typeface="Kaiti SC" panose="02010600040101010101" pitchFamily="2" charset="-122"/>
              </a:rPr>
              <a:t> </a:t>
            </a:r>
            <a:r>
              <a:rPr lang="en-US" altLang="zh-TW" dirty="0">
                <a:latin typeface="Kaiti SC" panose="02010600040101010101" pitchFamily="2" charset="-122"/>
                <a:ea typeface="Kaiti SC" panose="02010600040101010101" pitchFamily="2" charset="-122"/>
              </a:rPr>
              <a:t>– </a:t>
            </a:r>
            <a:r>
              <a:rPr lang="zh-TW" altLang="en-US" dirty="0">
                <a:latin typeface="Kaiti SC" panose="02010600040101010101" pitchFamily="2" charset="-122"/>
                <a:ea typeface="Kaiti SC" panose="02010600040101010101" pitchFamily="2" charset="-122"/>
              </a:rPr>
              <a:t>武打，包括徒手或帶兵器的對打、單人的舞刀弄搶、單人的做手身段。</a:t>
            </a:r>
            <a:endParaRPr lang="en-US" altLang="zh-TW" dirty="0"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lang="zh-TW" altLang="en-US" dirty="0">
                <a:latin typeface="Kaiti SC" panose="02010600040101010101" pitchFamily="2" charset="-122"/>
                <a:ea typeface="Kaiti SC" panose="02010600040101010101" pitchFamily="2" charset="-122"/>
              </a:rPr>
              <a:t>如跳大架、翻騰和跌撲。 </a:t>
            </a:r>
            <a:endParaRPr lang="zh-HK" altLang="en-US" dirty="0"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872551" y="1946031"/>
            <a:ext cx="1015663" cy="3681046"/>
            <a:chOff x="7180385" y="1946031"/>
            <a:chExt cx="707829" cy="3681046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7180385" y="1946031"/>
              <a:ext cx="0" cy="233289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7888214" y="1946031"/>
              <a:ext cx="0" cy="368104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矩形 18"/>
          <p:cNvSpPr/>
          <p:nvPr/>
        </p:nvSpPr>
        <p:spPr>
          <a:xfrm>
            <a:off x="8921591" y="1910613"/>
            <a:ext cx="738664" cy="4080284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做</a:t>
            </a:r>
            <a:r>
              <a:rPr lang="zh-TW" altLang="en-US" dirty="0">
                <a:latin typeface="Kaiti SC" panose="02010600040101010101" pitchFamily="2" charset="-122"/>
                <a:ea typeface="Kaiti SC" panose="02010600040101010101" pitchFamily="2" charset="-122"/>
              </a:rPr>
              <a:t> </a:t>
            </a:r>
            <a:r>
              <a:rPr lang="en-US" altLang="zh-TW" dirty="0">
                <a:latin typeface="Kaiti SC" panose="02010600040101010101" pitchFamily="2" charset="-122"/>
                <a:ea typeface="Kaiti SC" panose="02010600040101010101" pitchFamily="2" charset="-122"/>
              </a:rPr>
              <a:t>– </a:t>
            </a:r>
            <a:r>
              <a:rPr lang="zh-TW" altLang="en-US" dirty="0">
                <a:latin typeface="Kaiti SC" panose="02010600040101010101" pitchFamily="2" charset="-122"/>
                <a:ea typeface="Kaiti SC" panose="02010600040101010101" pitchFamily="2" charset="-122"/>
              </a:rPr>
              <a:t>身體語言的演出、演技和感情的表達。 </a:t>
            </a:r>
            <a:endParaRPr lang="en-US" altLang="zh-TW" dirty="0"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8940703" y="1946031"/>
            <a:ext cx="707829" cy="3681046"/>
            <a:chOff x="8940703" y="1946031"/>
            <a:chExt cx="707829" cy="3681046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8940703" y="1946031"/>
              <a:ext cx="0" cy="233289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9648532" y="1946031"/>
              <a:ext cx="0" cy="368104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2" name="直接连接符 21"/>
          <p:cNvCxnSpPr/>
          <p:nvPr/>
        </p:nvCxnSpPr>
        <p:spPr>
          <a:xfrm flipH="1">
            <a:off x="5407269" y="1065200"/>
            <a:ext cx="43668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Picture 4" descr="ç²µå æçåçæå°çµæ">
            <a:extLst>
              <a:ext uri="{FF2B5EF4-FFF2-40B4-BE49-F238E27FC236}">
                <a16:creationId xmlns:a16="http://schemas.microsoft.com/office/drawing/2014/main" id="{FDD800DD-9074-DA49-B4DF-FF5127948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87" y="397313"/>
            <a:ext cx="4748534" cy="3165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ç²µå æçåçæå°çµæ">
            <a:extLst>
              <a:ext uri="{FF2B5EF4-FFF2-40B4-BE49-F238E27FC236}">
                <a16:creationId xmlns:a16="http://schemas.microsoft.com/office/drawing/2014/main" id="{220DCCD5-9CE3-4343-B588-9BF0A2140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348" y="3198193"/>
            <a:ext cx="4496542" cy="337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591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C57D179-6C36-D048-90FC-4098B5097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kumimoji="1" lang="zh-HK" altLang="en-US" dirty="0">
                <a:latin typeface="Kaiti SC" panose="02010600040101010101" pitchFamily="2" charset="-122"/>
                <a:ea typeface="Kaiti SC" panose="02010600040101010101" pitchFamily="2" charset="-122"/>
              </a:rPr>
              <a:t>觀賞粵劇選段（</a:t>
            </a:r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表達方式</a:t>
            </a:r>
            <a:r>
              <a:rPr kumimoji="1" lang="zh-HK" altLang="en-US" dirty="0">
                <a:latin typeface="Kaiti SC" panose="02010600040101010101" pitchFamily="2" charset="-122"/>
                <a:ea typeface="Kaiti SC" panose="02010600040101010101" pitchFamily="2" charset="-122"/>
              </a:rPr>
              <a:t>）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312BB5E-316C-014A-AC9D-F35A8C7F1F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kumimoji="1" lang="en-US" altLang="zh-HK" dirty="0"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kumimoji="1" lang="zh-HK" altLang="en-US" dirty="0">
                <a:latin typeface="Kaiti SC" panose="02010600040101010101" pitchFamily="2" charset="-122"/>
                <a:ea typeface="Kaiti SC" panose="02010600040101010101" pitchFamily="2" charset="-122"/>
              </a:rPr>
              <a:t>觀賞以下兩段粵劇選段，分辨片段中演員呈現「</a:t>
            </a:r>
            <a:r>
              <a:rPr lang="zh-TW" altLang="en-US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唱</a:t>
            </a:r>
            <a:r>
              <a:rPr lang="zh-TW" altLang="en-US" dirty="0">
                <a:latin typeface="Kaiti SC" panose="02010600040101010101" pitchFamily="2" charset="-122"/>
                <a:ea typeface="Kaiti SC" panose="02010600040101010101" pitchFamily="2" charset="-122"/>
              </a:rPr>
              <a:t>、</a:t>
            </a:r>
            <a:r>
              <a:rPr lang="zh-TW" altLang="en-US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唸</a:t>
            </a:r>
            <a:r>
              <a:rPr lang="zh-TW" altLang="en-US" dirty="0">
                <a:latin typeface="Kaiti SC" panose="02010600040101010101" pitchFamily="2" charset="-122"/>
                <a:ea typeface="Kaiti SC" panose="02010600040101010101" pitchFamily="2" charset="-122"/>
              </a:rPr>
              <a:t>、</a:t>
            </a:r>
            <a:r>
              <a:rPr lang="zh-TW" altLang="en-US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做</a:t>
            </a:r>
            <a:r>
              <a:rPr lang="zh-TW" altLang="en-US" dirty="0">
                <a:latin typeface="Kaiti SC" panose="02010600040101010101" pitchFamily="2" charset="-122"/>
                <a:ea typeface="Kaiti SC" panose="02010600040101010101" pitchFamily="2" charset="-122"/>
              </a:rPr>
              <a:t>、</a:t>
            </a:r>
            <a:r>
              <a:rPr lang="zh-TW" altLang="en-US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打</a:t>
            </a:r>
            <a:r>
              <a:rPr lang="zh-TW" altLang="en-US" dirty="0">
                <a:latin typeface="Kaiti SC" panose="02010600040101010101" pitchFamily="2" charset="-122"/>
                <a:ea typeface="Kaiti SC" panose="02010600040101010101" pitchFamily="2" charset="-122"/>
              </a:rPr>
              <a:t>」，哪個表演方式？</a:t>
            </a:r>
            <a:endParaRPr kumimoji="1" lang="zh-HK" altLang="en-US" dirty="0"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175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975</Words>
  <Application>Microsoft Macintosh PowerPoint</Application>
  <PresentationFormat>寬螢幕</PresentationFormat>
  <Paragraphs>125</Paragraphs>
  <Slides>22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9" baseType="lpstr">
      <vt:lpstr>方正古隶简体</vt:lpstr>
      <vt:lpstr>方正行楷繁体</vt:lpstr>
      <vt:lpstr>Kaiti SC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觀賞粵劇選段（表達方式）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Hi Psalm Ng</dc:creator>
  <cp:lastModifiedBy>Hi Psalm Ng</cp:lastModifiedBy>
  <cp:revision>64</cp:revision>
  <dcterms:created xsi:type="dcterms:W3CDTF">2020-02-26T05:23:45Z</dcterms:created>
  <dcterms:modified xsi:type="dcterms:W3CDTF">2020-02-27T07:59:42Z</dcterms:modified>
</cp:coreProperties>
</file>