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72" r:id="rId3"/>
    <p:sldId id="273" r:id="rId4"/>
    <p:sldId id="257" r:id="rId5"/>
    <p:sldId id="270" r:id="rId6"/>
    <p:sldId id="269" r:id="rId7"/>
    <p:sldId id="260" r:id="rId8"/>
    <p:sldId id="282" r:id="rId9"/>
    <p:sldId id="303" r:id="rId10"/>
    <p:sldId id="304" r:id="rId11"/>
    <p:sldId id="275" r:id="rId12"/>
    <p:sldId id="276" r:id="rId13"/>
    <p:sldId id="305" r:id="rId14"/>
    <p:sldId id="277" r:id="rId15"/>
    <p:sldId id="278" r:id="rId16"/>
    <p:sldId id="279" r:id="rId17"/>
    <p:sldId id="281" r:id="rId18"/>
    <p:sldId id="268" r:id="rId19"/>
    <p:sldId id="283" r:id="rId20"/>
    <p:sldId id="295" r:id="rId21"/>
    <p:sldId id="285" r:id="rId22"/>
    <p:sldId id="296" r:id="rId23"/>
    <p:sldId id="289" r:id="rId24"/>
    <p:sldId id="297" r:id="rId25"/>
    <p:sldId id="287" r:id="rId26"/>
    <p:sldId id="298" r:id="rId27"/>
    <p:sldId id="293" r:id="rId28"/>
    <p:sldId id="299" r:id="rId29"/>
    <p:sldId id="291" r:id="rId30"/>
    <p:sldId id="300" r:id="rId31"/>
    <p:sldId id="302" r:id="rId32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33CC"/>
    <a:srgbClr val="FF66FF"/>
    <a:srgbClr val="FF99CC"/>
    <a:srgbClr val="993366"/>
    <a:srgbClr val="CC00CC"/>
    <a:srgbClr val="9900CC"/>
    <a:srgbClr val="FF9933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956048"/>
            <a:ext cx="2990088" cy="914400"/>
          </a:xfrm>
          <a:noFill/>
        </p:spPr>
        <p:txBody>
          <a:bodyPr wrap="square" rtlCol="0">
            <a:spAutoFit/>
          </a:bodyPr>
          <a:lstStyle>
            <a:lvl1pPr>
              <a:defRPr lang="en-US" sz="4200" dirty="0"/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497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0100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0092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7813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22330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2466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257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21476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9101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0972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075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4712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906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6638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576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97142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2435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7370CB5-DBB2-4D55-A1AA-A917BF32902B}" type="datetimeFigureOut">
              <a:rPr lang="zh-HK" altLang="en-US" smtClean="0"/>
              <a:t>12/2/2020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53F3776A-4EB9-4EAD-AAA1-D2BC746F2AF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086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youtube.com/watch?v=VXFdKaoXWyQ" TargetMode="External"/><Relationship Id="rId4" Type="http://schemas.openxmlformats.org/officeDocument/2006/relationships/hyperlink" Target="https://www.youtube.com/watch?v=1vDxlnJVvW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  <a:t>單元二</a:t>
            </a:r>
            <a:r>
              <a:rPr lang="en-US" altLang="zh-TW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  <a:t/>
            </a:r>
            <a:br>
              <a:rPr lang="en-US" altLang="zh-TW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</a:br>
            <a:r>
              <a:rPr lang="zh-TW" altLang="en-US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  <a:t>大調音階</a:t>
            </a:r>
            <a:endParaRPr lang="zh-HK" altLang="en-US" dirty="0">
              <a:latin typeface="文鼎超圓" panose="020F0A09000000000000" pitchFamily="49" charset="-120"/>
              <a:ea typeface="文鼎超圓" panose="020F0A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98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22124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rgbClr val="00B050"/>
                </a:solidFill>
              </a:rPr>
              <a:t>G</a:t>
            </a:r>
            <a:r>
              <a:rPr lang="zh-TW" altLang="en-US" sz="4000" dirty="0" smtClean="0">
                <a:solidFill>
                  <a:srgbClr val="00B050"/>
                </a:solidFill>
              </a:rPr>
              <a:t>大調  </a:t>
            </a:r>
            <a:endParaRPr lang="en-US" altLang="zh-TW" sz="4000" dirty="0" smtClean="0">
              <a:solidFill>
                <a:srgbClr val="00B050"/>
              </a:solidFill>
            </a:endParaRPr>
          </a:p>
          <a:p>
            <a:r>
              <a:rPr lang="en-US" altLang="zh-TW" sz="4000" dirty="0" smtClean="0">
                <a:solidFill>
                  <a:srgbClr val="00B050"/>
                </a:solidFill>
              </a:rPr>
              <a:t>[</a:t>
            </a:r>
            <a:r>
              <a:rPr lang="en-US" altLang="zh-TW" sz="4000" dirty="0" smtClean="0">
                <a:solidFill>
                  <a:srgbClr val="00B050"/>
                </a:solidFill>
              </a:rPr>
              <a:t>G</a:t>
            </a:r>
            <a:r>
              <a:rPr lang="zh-TW" altLang="en-US" sz="4000" dirty="0" smtClean="0">
                <a:solidFill>
                  <a:srgbClr val="00B050"/>
                </a:solidFill>
              </a:rPr>
              <a:t> </a:t>
            </a:r>
            <a:r>
              <a:rPr lang="en-US" altLang="zh-TW" sz="4000" dirty="0" smtClean="0">
                <a:solidFill>
                  <a:srgbClr val="00B050"/>
                </a:solidFill>
              </a:rPr>
              <a:t>MAJOR]</a:t>
            </a:r>
          </a:p>
        </p:txBody>
      </p:sp>
      <p:sp>
        <p:nvSpPr>
          <p:cNvPr id="6" name="矩形 5"/>
          <p:cNvSpPr/>
          <p:nvPr/>
        </p:nvSpPr>
        <p:spPr>
          <a:xfrm>
            <a:off x="2750386" y="403742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407171" y="403508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4055848" y="4035083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5328582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5949854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709894" y="2850225"/>
            <a:ext cx="548794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F#</a:t>
            </a:r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7258687" y="403508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4684787" y="403507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C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3031025" y="527538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02494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24109" y="527567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77932" y="527749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89458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47589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992459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pic>
        <p:nvPicPr>
          <p:cNvPr id="1026" name="Picture 2" descr="G major sc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/>
          <a:stretch/>
        </p:blipFill>
        <p:spPr bwMode="auto">
          <a:xfrm>
            <a:off x="2840853" y="116494"/>
            <a:ext cx="5103545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 major key signa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521" b="-521"/>
          <a:stretch/>
        </p:blipFill>
        <p:spPr bwMode="auto">
          <a:xfrm>
            <a:off x="2799471" y="1929843"/>
            <a:ext cx="5144927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2808592" y="2302942"/>
            <a:ext cx="712494" cy="1067725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69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563422" y="412333"/>
            <a:ext cx="39019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4000" dirty="0" smtClean="0">
                <a:solidFill>
                  <a:srgbClr val="00B0F0"/>
                </a:solidFill>
              </a:rPr>
              <a:t>F</a:t>
            </a:r>
            <a:r>
              <a:rPr lang="zh-TW" altLang="en-US" sz="4000" dirty="0" smtClean="0">
                <a:solidFill>
                  <a:srgbClr val="00B0F0"/>
                </a:solidFill>
              </a:rPr>
              <a:t>大調      </a:t>
            </a:r>
            <a:r>
              <a:rPr lang="en-US" altLang="zh-TW" sz="4000" dirty="0" smtClean="0">
                <a:solidFill>
                  <a:srgbClr val="00B0F0"/>
                </a:solidFill>
              </a:rPr>
              <a:t>[F</a:t>
            </a:r>
            <a:r>
              <a:rPr lang="zh-TW" altLang="en-US" sz="4000" dirty="0" smtClean="0">
                <a:solidFill>
                  <a:srgbClr val="00B0F0"/>
                </a:solidFill>
              </a:rPr>
              <a:t> </a:t>
            </a:r>
            <a:r>
              <a:rPr lang="en-US" altLang="zh-TW" sz="4000" dirty="0" smtClean="0">
                <a:solidFill>
                  <a:srgbClr val="00B0F0"/>
                </a:solidFill>
              </a:rPr>
              <a:t>MAJOR]</a:t>
            </a:r>
          </a:p>
          <a:p>
            <a:r>
              <a:rPr lang="zh-TW" altLang="en-US" sz="4000" dirty="0" smtClean="0">
                <a:solidFill>
                  <a:srgbClr val="00B0F0"/>
                </a:solidFill>
              </a:rPr>
              <a:t>主音是</a:t>
            </a:r>
            <a:r>
              <a:rPr lang="en-US" altLang="zh-TW" sz="4000" dirty="0" smtClean="0">
                <a:solidFill>
                  <a:srgbClr val="00B0F0"/>
                </a:solidFill>
              </a:rPr>
              <a:t>??</a:t>
            </a:r>
            <a:endParaRPr lang="zh-HK" altLang="en-US" sz="4000" dirty="0">
              <a:solidFill>
                <a:srgbClr val="00B0F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6442" y="403742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763227" y="403508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3411904" y="4035083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684638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5305910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963187" y="4035081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614743" y="403508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4040843" y="403507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2387081" y="527538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58550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30019" y="527655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01488" y="527655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45514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16983" y="527538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307666" y="529179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577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39019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4000" dirty="0" smtClean="0">
                <a:solidFill>
                  <a:srgbClr val="00B0F0"/>
                </a:solidFill>
              </a:rPr>
              <a:t>F</a:t>
            </a:r>
            <a:r>
              <a:rPr lang="zh-TW" altLang="en-US" sz="4000" dirty="0" smtClean="0">
                <a:solidFill>
                  <a:srgbClr val="00B0F0"/>
                </a:solidFill>
              </a:rPr>
              <a:t>大調      </a:t>
            </a:r>
            <a:r>
              <a:rPr lang="en-US" altLang="zh-TW" sz="4000" dirty="0" smtClean="0">
                <a:solidFill>
                  <a:srgbClr val="00B0F0"/>
                </a:solidFill>
              </a:rPr>
              <a:t>[F</a:t>
            </a:r>
            <a:r>
              <a:rPr lang="zh-TW" altLang="en-US" sz="4000" dirty="0" smtClean="0">
                <a:solidFill>
                  <a:srgbClr val="00B0F0"/>
                </a:solidFill>
              </a:rPr>
              <a:t> </a:t>
            </a:r>
            <a:r>
              <a:rPr lang="en-US" altLang="zh-TW" sz="4000" dirty="0" smtClean="0">
                <a:solidFill>
                  <a:srgbClr val="00B0F0"/>
                </a:solidFill>
              </a:rPr>
              <a:t>MAJOR]</a:t>
            </a:r>
          </a:p>
          <a:p>
            <a:endParaRPr lang="zh-HK" altLang="en-US" sz="4000" dirty="0">
              <a:solidFill>
                <a:srgbClr val="00B0F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6442" y="403742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763227" y="403508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3411904" y="4035083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684638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5305910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963187" y="4035081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614743" y="403508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3763595" y="2833464"/>
            <a:ext cx="518197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Bb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2387081" y="527538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58550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30019" y="527655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01488" y="527655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45514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16983" y="527538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307666" y="529179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899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51" y="273677"/>
            <a:ext cx="7797662" cy="115196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大調音樂</a:t>
            </a:r>
            <a:r>
              <a:rPr lang="zh-TW" altLang="en-US" dirty="0">
                <a:solidFill>
                  <a:srgbClr val="FF000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VS</a:t>
            </a:r>
            <a:r>
              <a:rPr lang="zh-TW" altLang="en-US" dirty="0" smtClean="0">
                <a:solidFill>
                  <a:srgbClr val="FF000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 小調</a:t>
            </a:r>
            <a:r>
              <a:rPr lang="zh-TW" altLang="en-US" dirty="0">
                <a:solidFill>
                  <a:srgbClr val="FF000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音樂</a:t>
            </a:r>
            <a:endParaRPr lang="zh-HK" altLang="en-US" dirty="0">
              <a:solidFill>
                <a:srgbClr val="FF0000"/>
              </a:solidFill>
              <a:latin typeface="文鼎甜妞體U" panose="040B0A00000000000000" pitchFamily="82" charset="-120"/>
              <a:ea typeface="文鼎甜妞體U" panose="040B0A00000000000000" pitchFamily="82" charset="-120"/>
            </a:endParaRPr>
          </a:p>
        </p:txBody>
      </p:sp>
      <p:pic>
        <p:nvPicPr>
          <p:cNvPr id="1030" name="Picture 6" descr="http://cdn.roland.com/assets/images/products/gallery/hp-507-pe_hands_ga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42" y="3057234"/>
            <a:ext cx="4942755" cy="323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514351" y="1326524"/>
            <a:ext cx="7796030" cy="4048062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莫札特</a:t>
            </a:r>
            <a:r>
              <a:rPr lang="zh-TW" altLang="en-US" sz="2800" dirty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：</a:t>
            </a:r>
            <a:r>
              <a:rPr lang="en-US" altLang="zh-TW" sz="2800" dirty="0" smtClean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C</a:t>
            </a:r>
            <a:r>
              <a:rPr lang="zh-TW" altLang="en-US" sz="2800" dirty="0" smtClean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大調鋼琴奏鳴曲</a:t>
            </a:r>
            <a:endParaRPr lang="en-US" altLang="zh-TW" sz="2800" dirty="0" smtClean="0">
              <a:solidFill>
                <a:srgbClr val="0070C0"/>
              </a:solidFill>
              <a:latin typeface="文鼎甜妞體U" panose="040B0A00000000000000" pitchFamily="82" charset="-120"/>
              <a:ea typeface="文鼎甜妞體U" panose="040B0A00000000000000" pitchFamily="82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文鼎甜妞體U" panose="040B0A00000000000000" pitchFamily="82" charset="-120"/>
                <a:ea typeface="文鼎甜妞體U" panose="040B0A00000000000000" pitchFamily="82" charset="-120"/>
              </a:rPr>
              <a:t>　</a:t>
            </a:r>
            <a:r>
              <a:rPr lang="it-IT" altLang="zh-HK" dirty="0" smtClean="0">
                <a:latin typeface="文鼎甜妞體U" panose="040B0A00000000000000" pitchFamily="82" charset="-120"/>
                <a:ea typeface="文鼎甜妞體U" panose="040B0A00000000000000" pitchFamily="82" charset="-120"/>
                <a:hlinkClick r:id="rId4"/>
              </a:rPr>
              <a:t>Mozart</a:t>
            </a:r>
            <a:r>
              <a:rPr lang="zh-TW" altLang="en-US" dirty="0">
                <a:latin typeface="文鼎甜妞體U" panose="040B0A00000000000000" pitchFamily="82" charset="-120"/>
                <a:ea typeface="文鼎甜妞體U" panose="040B0A00000000000000" pitchFamily="82" charset="-120"/>
                <a:hlinkClick r:id="rId4"/>
              </a:rPr>
              <a:t>：</a:t>
            </a:r>
            <a:r>
              <a:rPr lang="it-IT" altLang="zh-HK" dirty="0" smtClean="0">
                <a:latin typeface="文鼎甜妞體U" panose="040B0A00000000000000" pitchFamily="82" charset="-120"/>
                <a:ea typeface="文鼎甜妞體U" panose="040B0A00000000000000" pitchFamily="82" charset="-120"/>
                <a:hlinkClick r:id="rId4"/>
              </a:rPr>
              <a:t>Piano </a:t>
            </a:r>
            <a:r>
              <a:rPr lang="it-IT" altLang="zh-HK" dirty="0">
                <a:latin typeface="文鼎甜妞體U" panose="040B0A00000000000000" pitchFamily="82" charset="-120"/>
                <a:ea typeface="文鼎甜妞體U" panose="040B0A00000000000000" pitchFamily="82" charset="-120"/>
                <a:hlinkClick r:id="rId4"/>
              </a:rPr>
              <a:t>Sonata No 16 C </a:t>
            </a:r>
            <a:r>
              <a:rPr lang="it-IT" altLang="zh-HK" dirty="0" smtClean="0">
                <a:latin typeface="文鼎甜妞體U" panose="040B0A00000000000000" pitchFamily="82" charset="-120"/>
                <a:ea typeface="文鼎甜妞體U" panose="040B0A00000000000000" pitchFamily="82" charset="-120"/>
                <a:hlinkClick r:id="rId4"/>
              </a:rPr>
              <a:t>major </a:t>
            </a:r>
            <a:r>
              <a:rPr lang="it-IT" altLang="zh-HK" dirty="0">
                <a:latin typeface="文鼎甜妞體U" panose="040B0A00000000000000" pitchFamily="82" charset="-120"/>
                <a:ea typeface="文鼎甜妞體U" panose="040B0A00000000000000" pitchFamily="82" charset="-120"/>
                <a:hlinkClick r:id="rId4"/>
              </a:rPr>
              <a:t>K </a:t>
            </a:r>
            <a:r>
              <a:rPr lang="it-IT" altLang="zh-HK" dirty="0" smtClean="0">
                <a:latin typeface="文鼎甜妞體U" panose="040B0A00000000000000" pitchFamily="82" charset="-120"/>
                <a:ea typeface="文鼎甜妞體U" panose="040B0A00000000000000" pitchFamily="82" charset="-120"/>
                <a:hlinkClick r:id="rId4"/>
              </a:rPr>
              <a:t>545</a:t>
            </a:r>
            <a:endParaRPr lang="it-IT" altLang="zh-HK" dirty="0" smtClean="0">
              <a:latin typeface="文鼎甜妞體U" panose="040B0A00000000000000" pitchFamily="82" charset="-120"/>
              <a:ea typeface="文鼎甜妞體U" panose="040B0A00000000000000" pitchFamily="82" charset="-120"/>
            </a:endParaRPr>
          </a:p>
          <a:p>
            <a:r>
              <a:rPr lang="zh-TW" altLang="en-US" sz="2800" dirty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莫札特：</a:t>
            </a:r>
            <a:r>
              <a:rPr lang="en-US" altLang="zh-TW" sz="2800" dirty="0" smtClean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C</a:t>
            </a:r>
            <a:r>
              <a:rPr lang="zh-TW" altLang="en-US" sz="2800" dirty="0" smtClean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小調</a:t>
            </a:r>
            <a:r>
              <a:rPr lang="zh-TW" altLang="en-US" sz="2800" dirty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鋼琴</a:t>
            </a:r>
            <a:r>
              <a:rPr lang="zh-TW" altLang="en-US" sz="2800" dirty="0" smtClean="0">
                <a:solidFill>
                  <a:srgbClr val="0070C0"/>
                </a:solidFill>
                <a:latin typeface="文鼎甜妞體U" panose="040B0A00000000000000" pitchFamily="82" charset="-120"/>
                <a:ea typeface="文鼎甜妞體U" panose="040B0A00000000000000" pitchFamily="82" charset="-120"/>
              </a:rPr>
              <a:t>奏鳴曲</a:t>
            </a:r>
            <a:endParaRPr lang="en-US" altLang="zh-TW" sz="2800" dirty="0">
              <a:solidFill>
                <a:srgbClr val="0070C0"/>
              </a:solidFill>
              <a:latin typeface="文鼎甜妞體U" panose="040B0A00000000000000" pitchFamily="82" charset="-120"/>
              <a:ea typeface="文鼎甜妞體U" panose="040B0A00000000000000" pitchFamily="82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文鼎甜妞體U" panose="040B0A00000000000000" pitchFamily="82" charset="-120"/>
                <a:ea typeface="文鼎甜妞體U" panose="040B0A00000000000000" pitchFamily="82" charset="-120"/>
              </a:rPr>
              <a:t>　</a:t>
            </a:r>
            <a:r>
              <a:rPr lang="it-IT" altLang="zh-HK" dirty="0" smtClean="0">
                <a:latin typeface="文鼎甜妞體U" panose="040B0A00000000000000" pitchFamily="82" charset="-120"/>
                <a:ea typeface="文鼎甜妞體U" panose="040B0A00000000000000" pitchFamily="82" charset="-120"/>
                <a:hlinkClick r:id="rId5"/>
              </a:rPr>
              <a:t>Mozart</a:t>
            </a:r>
            <a:r>
              <a:rPr lang="zh-TW" altLang="en-US" dirty="0" smtClean="0">
                <a:latin typeface="文鼎甜妞體U" panose="040B0A00000000000000" pitchFamily="82" charset="-120"/>
                <a:ea typeface="文鼎甜妞體U" panose="040B0A00000000000000" pitchFamily="82" charset="-120"/>
                <a:hlinkClick r:id="rId5"/>
              </a:rPr>
              <a:t>：</a:t>
            </a:r>
            <a:r>
              <a:rPr lang="it-IT" altLang="zh-HK" dirty="0" smtClean="0">
                <a:latin typeface="文鼎甜妞體U" panose="040B0A00000000000000" pitchFamily="82" charset="-120"/>
                <a:ea typeface="文鼎甜妞體U" panose="040B0A00000000000000" pitchFamily="82" charset="-120"/>
                <a:hlinkClick r:id="rId5"/>
              </a:rPr>
              <a:t>Piano Sonata No 14 C minor K 457</a:t>
            </a:r>
            <a:endParaRPr lang="zh-HK" altLang="en-US" dirty="0">
              <a:latin typeface="文鼎甜妞體U" panose="040B0A00000000000000" pitchFamily="82" charset="-120"/>
              <a:ea typeface="文鼎甜妞體U" panose="040B0A00000000000000" pitchFamily="82" charset="-120"/>
            </a:endParaRPr>
          </a:p>
        </p:txBody>
      </p:sp>
      <p:pic>
        <p:nvPicPr>
          <p:cNvPr id="1026" name="Picture 2" descr="http://c.share.photo.xuite.net/lyonhealy/1c13035/10238506/467454219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222" y="11179"/>
            <a:ext cx="2057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ma.indstate.edu/users/swarens/thcs/kraff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4" y="4675031"/>
            <a:ext cx="1294359" cy="18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8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062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D</a:t>
            </a:r>
            <a:r>
              <a:rPr lang="zh-TW" altLang="en-US" sz="4000" dirty="0" smtClean="0">
                <a:solidFill>
                  <a:srgbClr val="FF0000"/>
                </a:solidFill>
              </a:rPr>
              <a:t>大調      </a:t>
            </a:r>
            <a:r>
              <a:rPr lang="en-US" altLang="zh-TW" sz="4000" dirty="0" smtClean="0">
                <a:solidFill>
                  <a:srgbClr val="FF0000"/>
                </a:solidFill>
              </a:rPr>
              <a:t>[D</a:t>
            </a:r>
            <a:r>
              <a:rPr lang="zh-TW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</a:rPr>
              <a:t>MAJOR]</a:t>
            </a:r>
          </a:p>
          <a:p>
            <a:r>
              <a:rPr lang="zh-TW" altLang="en-US" sz="4000" dirty="0" smtClean="0">
                <a:solidFill>
                  <a:srgbClr val="FF0000"/>
                </a:solidFill>
              </a:rPr>
              <a:t>主音是</a:t>
            </a:r>
            <a:r>
              <a:rPr lang="en-US" altLang="zh-TW" sz="4000" dirty="0" smtClean="0">
                <a:solidFill>
                  <a:srgbClr val="FF0000"/>
                </a:solidFill>
              </a:rPr>
              <a:t>??</a:t>
            </a:r>
            <a:endParaRPr lang="zh-HK" altLang="en-US" sz="40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2214" y="400929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468999" y="400694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117676" y="400694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3390410" y="400694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011682" y="400694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4668959" y="400694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C</a:t>
            </a:r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320515" y="400694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746615" y="400694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92853" y="524725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64322" y="52472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35791" y="524842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07260" y="5248421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51286" y="52472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22755" y="524724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13438" y="526366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68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062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</a:rPr>
              <a:t>D</a:t>
            </a:r>
            <a:r>
              <a:rPr lang="zh-TW" altLang="en-US" sz="4000" dirty="0" smtClean="0">
                <a:solidFill>
                  <a:srgbClr val="FF0000"/>
                </a:solidFill>
              </a:rPr>
              <a:t>大調      </a:t>
            </a:r>
            <a:r>
              <a:rPr lang="en-US" altLang="zh-TW" sz="4000" dirty="0" smtClean="0">
                <a:solidFill>
                  <a:srgbClr val="FF0000"/>
                </a:solidFill>
              </a:rPr>
              <a:t>[D</a:t>
            </a:r>
            <a:r>
              <a:rPr lang="zh-TW" altLang="en-US" sz="4000" dirty="0" smtClean="0">
                <a:solidFill>
                  <a:srgbClr val="FF0000"/>
                </a:solidFill>
              </a:rPr>
              <a:t> </a:t>
            </a:r>
            <a:r>
              <a:rPr lang="en-US" altLang="zh-TW" sz="4000" dirty="0" smtClean="0">
                <a:solidFill>
                  <a:srgbClr val="FF0000"/>
                </a:solidFill>
              </a:rPr>
              <a:t>MAJOR]</a:t>
            </a:r>
          </a:p>
          <a:p>
            <a:endParaRPr lang="zh-HK" altLang="en-US" sz="40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2214" y="400929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468999" y="400694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245262" y="2765466"/>
            <a:ext cx="590066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F#</a:t>
            </a:r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3390410" y="400694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011682" y="400694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4799741" y="2765465"/>
            <a:ext cx="54598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C#</a:t>
            </a:r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320515" y="400694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746615" y="400694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092853" y="524725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64322" y="52472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08348" y="524724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07260" y="5248421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51286" y="52472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422755" y="524724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013438" y="526366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5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594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/>
              <a:t>Bb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[Bb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3787774" y="2681808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Bb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644977" y="4044031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293654" y="404403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566388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187660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844937" y="404402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8210530" y="2681808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Bb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922593" y="404402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4257894" y="531524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29363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00832" y="531641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72301" y="531641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16327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587796" y="531524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178479" y="533165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32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594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/>
              <a:t>Bb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[Bb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3787774" y="2681808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Bb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644977" y="4044031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293654" y="404403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566388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187660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844937" y="404402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8210530" y="2681808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Bb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611337" y="2700134"/>
            <a:ext cx="536246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Eb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4257894" y="531524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29363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00832" y="531641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72301" y="531641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16327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587796" y="531524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178479" y="533165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236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WINDOWS\Desktop\Angela Workshop\樂理\MT0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42" y="1867597"/>
            <a:ext cx="6974058" cy="428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00818" y="3447593"/>
            <a:ext cx="2684585" cy="22467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rgbClr val="CC0000"/>
                </a:solidFill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降 </a:t>
            </a:r>
            <a:r>
              <a:rPr lang="en-US" altLang="zh-TW" sz="2800" dirty="0">
                <a:solidFill>
                  <a:srgbClr val="CC0000"/>
                </a:solidFill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B </a:t>
            </a:r>
            <a:r>
              <a:rPr lang="zh-TW" altLang="en-US" sz="2800" dirty="0">
                <a:solidFill>
                  <a:srgbClr val="CC0000"/>
                </a:solidFill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大調音階 </a:t>
            </a:r>
          </a:p>
          <a:p>
            <a:r>
              <a:rPr lang="en-US" altLang="zh-TW" sz="2800" dirty="0">
                <a:solidFill>
                  <a:srgbClr val="CC0000"/>
                </a:solidFill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(B flat  major scale) </a:t>
            </a:r>
            <a:r>
              <a:rPr lang="zh-TW" altLang="en-US" sz="2800" dirty="0">
                <a:solidFill>
                  <a:srgbClr val="CC0000"/>
                </a:solidFill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的調號是兩個降號。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37161" y="268784"/>
            <a:ext cx="83843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rgbClr val="3333CC"/>
                </a:solidFill>
              </a:rPr>
              <a:t>降</a:t>
            </a:r>
            <a:r>
              <a:rPr lang="en-US" altLang="zh-TW" sz="4400" b="1" dirty="0">
                <a:solidFill>
                  <a:srgbClr val="3333CC"/>
                </a:solidFill>
              </a:rPr>
              <a:t>B</a:t>
            </a:r>
            <a:r>
              <a:rPr lang="zh-TW" altLang="en-US" sz="4400" b="1" dirty="0">
                <a:solidFill>
                  <a:srgbClr val="3333CC"/>
                </a:solidFill>
              </a:rPr>
              <a:t>大調</a:t>
            </a:r>
            <a:r>
              <a:rPr lang="zh-TW" altLang="en-US" sz="4400" b="1" dirty="0" smtClean="0">
                <a:solidFill>
                  <a:srgbClr val="3333CC"/>
                </a:solidFill>
              </a:rPr>
              <a:t>音階  </a:t>
            </a:r>
            <a:r>
              <a:rPr lang="en-US" altLang="zh-TW" sz="4400" b="1" dirty="0" smtClean="0">
                <a:solidFill>
                  <a:srgbClr val="CC66FF"/>
                </a:solidFill>
              </a:rPr>
              <a:t>(</a:t>
            </a:r>
            <a:r>
              <a:rPr lang="en-US" altLang="zh-TW" sz="4400" b="1" dirty="0">
                <a:solidFill>
                  <a:srgbClr val="CC66FF"/>
                </a:solidFill>
              </a:rPr>
              <a:t>B Flat Major Scale)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10307" y="1038225"/>
            <a:ext cx="811119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以 降</a:t>
            </a:r>
            <a:r>
              <a:rPr lang="en-US" altLang="zh-TW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B</a:t>
            </a:r>
            <a:r>
              <a:rPr lang="zh-TW" altLang="en-US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音為主音 </a:t>
            </a:r>
            <a:r>
              <a:rPr lang="en-US" altLang="zh-TW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(tonic) </a:t>
            </a:r>
            <a:r>
              <a:rPr lang="zh-TW" altLang="en-US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的大調音階稱為降</a:t>
            </a:r>
            <a:r>
              <a:rPr lang="en-US" altLang="zh-TW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B </a:t>
            </a:r>
            <a:r>
              <a:rPr lang="zh-TW" altLang="en-US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大調音階 </a:t>
            </a:r>
            <a:r>
              <a:rPr lang="en-US" altLang="zh-TW" sz="32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(B flat major scale)</a:t>
            </a:r>
          </a:p>
        </p:txBody>
      </p:sp>
    </p:spTree>
    <p:extLst>
      <p:ext uri="{BB962C8B-B14F-4D97-AF65-F5344CB8AC3E}">
        <p14:creationId xmlns:p14="http://schemas.microsoft.com/office/powerpoint/2010/main" val="416821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 autoUpdateAnimBg="0"/>
      <p:bldP spid="27654" grpId="0" autoUpdateAnimBg="0"/>
      <p:bldP spid="2765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0301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/>
              <a:t>A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/>
              <a:t>A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3386766" y="4044025"/>
            <a:ext cx="41731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A</a:t>
            </a:r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644977" y="4044031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m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293654" y="404403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/>
              <a:t>f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566388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/>
              <a:t>l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187660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/>
              <a:t>t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844937" y="404402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Ad’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922593" y="404402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3675355" y="528131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46824" y="528131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18293" y="528248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689762" y="528248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33788" y="528131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05257" y="528131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95940" y="529772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056524" y="4044024"/>
            <a:ext cx="41731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 smtClean="0"/>
              <a:t>Br</a:t>
            </a:r>
            <a:endParaRPr lang="zh-HK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4095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WINDOWS\Desktop\Ms-I.4bi_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3" t="17989"/>
          <a:stretch>
            <a:fillRect/>
          </a:stretch>
        </p:blipFill>
        <p:spPr bwMode="auto">
          <a:xfrm>
            <a:off x="457200" y="990600"/>
            <a:ext cx="2336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3048000" y="914400"/>
            <a:ext cx="4572000" cy="2819400"/>
          </a:xfrm>
          <a:prstGeom prst="wedgeRoundRectCallout">
            <a:avLst>
              <a:gd name="adj1" fmla="val -72778"/>
              <a:gd name="adj2" fmla="val -4111"/>
              <a:gd name="adj3" fmla="val 16667"/>
            </a:avLst>
          </a:prstGeom>
          <a:gradFill rotWithShape="0">
            <a:gsLst>
              <a:gs pos="0">
                <a:srgbClr val="CC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kumimoji="0" lang="zh-TW" alt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老師常說，這首歌是</a:t>
            </a:r>
            <a:r>
              <a:rPr kumimoji="0" lang="en-US" altLang="zh-TW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kumimoji="0" lang="zh-TW" alt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大調，那首歌是</a:t>
            </a:r>
            <a:r>
              <a:rPr kumimoji="0" lang="en-US" altLang="zh-TW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kumimoji="0" lang="zh-TW" alt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大調，「大調」究竟是甚麼來的</a:t>
            </a:r>
            <a:r>
              <a:rPr kumimoji="0" lang="zh-TW" altLang="en-US" sz="4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79071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6117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0301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/>
              <a:t>A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/>
              <a:t>A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3386766" y="4044025"/>
            <a:ext cx="41731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A</a:t>
            </a:r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782324" y="2781778"/>
            <a:ext cx="609696" cy="1092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C#</a:t>
            </a:r>
          </a:p>
          <a:p>
            <a:pPr algn="ctr"/>
            <a:r>
              <a:rPr lang="en-US" altLang="zh-HK" sz="2400" dirty="0"/>
              <a:t>m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293654" y="404403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/>
              <a:t>f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753392" y="2794715"/>
            <a:ext cx="54892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F#</a:t>
            </a:r>
          </a:p>
          <a:p>
            <a:pPr algn="ctr"/>
            <a:r>
              <a:rPr lang="en-US" altLang="zh-HK" sz="2400" dirty="0"/>
              <a:t>l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374664" y="2794715"/>
            <a:ext cx="54892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G#</a:t>
            </a:r>
          </a:p>
          <a:p>
            <a:pPr algn="ctr"/>
            <a:r>
              <a:rPr lang="en-US" altLang="zh-HK" sz="2400" dirty="0"/>
              <a:t>t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844937" y="404402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Ad’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922593" y="404402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22" name="矩形 21"/>
          <p:cNvSpPr/>
          <p:nvPr/>
        </p:nvSpPr>
        <p:spPr>
          <a:xfrm>
            <a:off x="4056524" y="4044024"/>
            <a:ext cx="41731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400" dirty="0" smtClean="0"/>
              <a:t>Br</a:t>
            </a:r>
            <a:endParaRPr lang="zh-HK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3732257" y="528132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03726" y="528132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075195" y="528249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746664" y="528249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90690" y="528132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062159" y="5281321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652842" y="529773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48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4533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err="1" smtClean="0"/>
              <a:t>Eb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 err="1" smtClean="0"/>
              <a:t>Eb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1136342" y="2622766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122335" y="398498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771012" y="398498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G</a:t>
            </a:r>
            <a:r>
              <a:rPr lang="en-US" altLang="zh-HK" sz="2400" dirty="0" err="1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043746" y="398498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B</a:t>
            </a:r>
            <a:r>
              <a:rPr lang="en-US" altLang="zh-HK" sz="2400" dirty="0" err="1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665018" y="398498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C</a:t>
            </a:r>
            <a:r>
              <a:rPr lang="en-US" altLang="zh-HK" sz="2400" dirty="0" err="1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322295" y="398498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D</a:t>
            </a:r>
            <a:r>
              <a:rPr lang="en-US" altLang="zh-HK" sz="2400" dirty="0" err="1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687888" y="2622766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3399951" y="398498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A</a:t>
            </a:r>
            <a:r>
              <a:rPr lang="en-US" altLang="zh-HK" sz="2400" dirty="0" err="1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641395" y="529339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12864" y="529339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84333" y="529457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55802" y="529456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99828" y="529339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71297" y="529339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61980" y="530980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648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4533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err="1" smtClean="0"/>
              <a:t>Eb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 err="1" smtClean="0"/>
              <a:t>Eb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1136342" y="2622766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122335" y="398498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771012" y="398498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G</a:t>
            </a:r>
            <a:r>
              <a:rPr lang="en-US" altLang="zh-HK" sz="2400" dirty="0" err="1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3640519" y="2706578"/>
            <a:ext cx="54536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Bb</a:t>
            </a:r>
            <a:r>
              <a:rPr lang="en-US" altLang="zh-HK" sz="2400" dirty="0" err="1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665018" y="398498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C</a:t>
            </a:r>
            <a:r>
              <a:rPr lang="en-US" altLang="zh-HK" sz="2400" dirty="0" err="1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322295" y="398498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D</a:t>
            </a:r>
            <a:r>
              <a:rPr lang="en-US" altLang="zh-HK" sz="2400" dirty="0" err="1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687888" y="2622766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996724" y="2706575"/>
            <a:ext cx="54536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Ab</a:t>
            </a:r>
            <a:r>
              <a:rPr lang="en-US" altLang="zh-HK" sz="2400" dirty="0" err="1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641395" y="529339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12864" y="529339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84333" y="529457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55802" y="529456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299828" y="529339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71297" y="529339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61980" y="530980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67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39212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/>
              <a:t>E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[E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1433949" y="3979632"/>
            <a:ext cx="470120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094960" y="397963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743637" y="397963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016371" y="397963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637643" y="397963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294920" y="397963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981779" y="3983593"/>
            <a:ext cx="420214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3372576" y="397963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A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707877" y="525085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79346" y="52508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50815" y="525202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22284" y="5252021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66310" y="52508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37779" y="525084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28462" y="526726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33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39212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/>
              <a:t>E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[E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1433949" y="3979632"/>
            <a:ext cx="470120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2295719" y="2803226"/>
            <a:ext cx="57027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F#</a:t>
            </a:r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944396" y="2803225"/>
            <a:ext cx="57027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G#</a:t>
            </a:r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016371" y="397963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838402" y="2803224"/>
            <a:ext cx="57027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C#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495679" y="2803223"/>
            <a:ext cx="57027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D#</a:t>
            </a:r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5981779" y="3983593"/>
            <a:ext cx="420214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3372576" y="397963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A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707877" y="525085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79346" y="52508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50815" y="525202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22284" y="5252021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66310" y="5250849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37779" y="525084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628462" y="5267260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61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5720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err="1"/>
              <a:t>A</a:t>
            </a:r>
            <a:r>
              <a:rPr lang="en-US" altLang="zh-TW" sz="4000" dirty="0" err="1" smtClean="0"/>
              <a:t>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 err="1" smtClean="0"/>
              <a:t>Ab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2950647" y="2681808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A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031649" y="403486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4680326" y="403486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5953060" y="403486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574332" y="403486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231609" y="403486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7373403" y="2681808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A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309265" y="403486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3562435" y="531524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??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33904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05373" y="531641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76842" y="531641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20868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92337" y="531524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83020" y="533165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15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5720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err="1"/>
              <a:t>A</a:t>
            </a:r>
            <a:r>
              <a:rPr lang="en-US" altLang="zh-TW" sz="4000" dirty="0" err="1" smtClean="0"/>
              <a:t>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 err="1" smtClean="0"/>
              <a:t>Ab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2950647" y="2681808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A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698864" y="2683291"/>
            <a:ext cx="535040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Bb</a:t>
            </a:r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4680326" y="403486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5620275" y="2683289"/>
            <a:ext cx="535040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Eb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574332" y="403486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231609" y="403486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7373403" y="2681808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A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4976480" y="2683286"/>
            <a:ext cx="535040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Db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3562435" y="531524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233904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05373" y="531641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76842" y="531641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20868" y="531524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92337" y="531524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83020" y="533165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611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062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/>
              <a:t>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4008690" y="4031207"/>
            <a:ext cx="44462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644977" y="4044031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293654" y="404403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</a:t>
            </a:r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566388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</a:t>
            </a:r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187660" y="404402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7844937" y="4044028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8502214" y="4031206"/>
            <a:ext cx="469197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922593" y="404402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4324104" y="538792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95573" y="538792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67042" y="538909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38511" y="538909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2537" y="538792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54006" y="538792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44689" y="540433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2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0622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/>
              <a:t>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4008690" y="4031207"/>
            <a:ext cx="44462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</a:t>
            </a:r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4846342" y="2820538"/>
            <a:ext cx="549905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C#</a:t>
            </a:r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602310" y="2820535"/>
            <a:ext cx="57954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D#</a:t>
            </a:r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6748530" y="2820536"/>
            <a:ext cx="535516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F#</a:t>
            </a:r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447075" y="2820536"/>
            <a:ext cx="5457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G#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8155868" y="2820535"/>
            <a:ext cx="5457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A#</a:t>
            </a:r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8502214" y="4031206"/>
            <a:ext cx="469197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5922593" y="404402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4324104" y="538792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95573" y="538792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67042" y="538909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38511" y="5389097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82537" y="538792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54006" y="538792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44689" y="540433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523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594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err="1" smtClean="0"/>
              <a:t>Db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 err="1"/>
              <a:t>D</a:t>
            </a:r>
            <a:r>
              <a:rPr lang="en-US" altLang="zh-TW" sz="4000" dirty="0" err="1" smtClean="0"/>
              <a:t>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323357" y="2707565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464946" y="402216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113623" y="402216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3386357" y="402216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4007629" y="4022165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4664906" y="402216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819057" y="2749203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742562" y="402216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933303" y="533852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??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04772" y="533852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76241" y="533969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47710" y="533969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91736" y="533852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263205" y="533852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853888" y="535493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69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304800" y="609600"/>
            <a:ext cx="5105400" cy="3276600"/>
          </a:xfrm>
          <a:prstGeom prst="wedgeRoundRectCallout">
            <a:avLst>
              <a:gd name="adj1" fmla="val 66542"/>
              <a:gd name="adj2" fmla="val 25194"/>
              <a:gd name="adj3" fmla="val 16667"/>
            </a:avLst>
          </a:prstGeom>
          <a:gradFill rotWithShape="0">
            <a:gsLst>
              <a:gs pos="0">
                <a:srgbClr val="CC33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kumimoji="0" lang="zh-TW" alt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「大調」是音階的一</a:t>
            </a:r>
          </a:p>
          <a:p>
            <a:pPr algn="ctr">
              <a:defRPr/>
            </a:pPr>
            <a:r>
              <a:rPr kumimoji="0" lang="zh-TW" alt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種，「音階」是一系</a:t>
            </a:r>
          </a:p>
          <a:p>
            <a:pPr algn="ctr">
              <a:defRPr/>
            </a:pPr>
            <a:r>
              <a:rPr kumimoji="0" lang="zh-TW" alt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列由低至高的樂音。</a:t>
            </a:r>
          </a:p>
          <a:p>
            <a:pPr algn="ctr">
              <a:defRPr/>
            </a:pPr>
            <a:r>
              <a:rPr kumimoji="0" lang="zh-TW" altLang="en-US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大調音階就是我們時常哼的</a:t>
            </a:r>
            <a:r>
              <a:rPr kumimoji="0" lang="en-US" altLang="zh-TW" sz="36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 r m f s l t d'。</a:t>
            </a:r>
          </a:p>
          <a:p>
            <a:pPr algn="ctr">
              <a:defRPr/>
            </a:pPr>
            <a:endParaRPr kumimoji="0" lang="zh-TW" altLang="zh-TW" sz="36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71" name="Picture 3" descr="C:\WINDOWS\Desktop\music_art\SOPHIE\ms-1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260600"/>
            <a:ext cx="33274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84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5944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err="1" smtClean="0"/>
              <a:t>Db</a:t>
            </a:r>
            <a:r>
              <a:rPr lang="zh-TW" altLang="en-US" sz="4000" dirty="0" smtClean="0"/>
              <a:t>大調      </a:t>
            </a:r>
            <a:r>
              <a:rPr lang="en-US" altLang="zh-TW" sz="4000" dirty="0" smtClean="0"/>
              <a:t>[</a:t>
            </a:r>
            <a:r>
              <a:rPr lang="en-US" altLang="zh-TW" sz="4000" dirty="0" err="1"/>
              <a:t>D</a:t>
            </a:r>
            <a:r>
              <a:rPr lang="en-US" altLang="zh-TW" sz="4000" dirty="0" err="1" smtClean="0"/>
              <a:t>b</a:t>
            </a:r>
            <a:r>
              <a:rPr lang="zh-TW" altLang="en-US" sz="4000" dirty="0" smtClean="0"/>
              <a:t> </a:t>
            </a:r>
            <a:r>
              <a:rPr lang="en-US" altLang="zh-TW" sz="4000" dirty="0" smtClean="0"/>
              <a:t>MAJOR]</a:t>
            </a:r>
          </a:p>
          <a:p>
            <a:endParaRPr lang="zh-HK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323357" y="2707565"/>
            <a:ext cx="634981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1077713" y="2708746"/>
            <a:ext cx="52705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Eb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113623" y="4022166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2999124" y="2708744"/>
            <a:ext cx="52705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 smtClean="0"/>
              <a:t>Ab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3620396" y="2708744"/>
            <a:ext cx="52705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Bb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4664906" y="402216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4819057" y="2749203"/>
            <a:ext cx="553642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</a:t>
            </a:r>
            <a:r>
              <a:rPr lang="en-US" altLang="zh-TW" sz="2400" dirty="0" err="1" smtClean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355329" y="2708741"/>
            <a:ext cx="527059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Gb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692989" y="52996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64458" y="529968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35927" y="5300856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07396" y="530085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sz="2400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351422" y="5299683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022891" y="5299682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13574" y="531609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70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小創作：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使用</a:t>
            </a:r>
            <a:r>
              <a:rPr lang="zh-TW" altLang="en-US" sz="3200" b="1" dirty="0"/>
              <a:t>Ｃ大調</a:t>
            </a:r>
            <a:r>
              <a:rPr lang="zh-TW" altLang="en-US" sz="3200" dirty="0"/>
              <a:t>創作</a:t>
            </a:r>
            <a:r>
              <a:rPr lang="zh-TW" altLang="en-US" sz="3200" dirty="0" smtClean="0"/>
              <a:t>一段大約</a:t>
            </a:r>
            <a:r>
              <a:rPr lang="en-US" altLang="zh-TW" sz="3200" dirty="0" smtClean="0"/>
              <a:t>4</a:t>
            </a:r>
            <a:r>
              <a:rPr lang="zh-TW" altLang="en-US" sz="3200" dirty="0" smtClean="0"/>
              <a:t>句</a:t>
            </a:r>
            <a:r>
              <a:rPr lang="en-US" altLang="zh-TW" sz="3200" smtClean="0"/>
              <a:t>/</a:t>
            </a:r>
            <a:r>
              <a:rPr lang="en-US" altLang="zh-TW" sz="3200" b="1" smtClean="0"/>
              <a:t>8</a:t>
            </a:r>
            <a:r>
              <a:rPr lang="zh-TW" altLang="en-US" sz="3200" b="1" dirty="0"/>
              <a:t>小節</a:t>
            </a:r>
            <a:r>
              <a:rPr lang="zh-TW" altLang="en-US" sz="3200" dirty="0" smtClean="0"/>
              <a:t>的旋律</a:t>
            </a:r>
            <a:endParaRPr lang="en-US" altLang="zh-TW" sz="3200" dirty="0" smtClean="0"/>
          </a:p>
          <a:p>
            <a:r>
              <a:rPr lang="zh-TW" altLang="en-US" sz="3200" dirty="0" smtClean="0"/>
              <a:t>運用</a:t>
            </a:r>
            <a:r>
              <a:rPr lang="en-US" altLang="zh-TW" sz="3200" dirty="0" smtClean="0"/>
              <a:t>Garage band/</a:t>
            </a:r>
            <a:r>
              <a:rPr lang="zh-TW" altLang="en-US" sz="3200" dirty="0" smtClean="0"/>
              <a:t>隨身樂隊</a:t>
            </a:r>
            <a:r>
              <a:rPr lang="en-US" altLang="zh-TW" sz="3200" dirty="0" smtClean="0"/>
              <a:t>APPS</a:t>
            </a:r>
            <a:r>
              <a:rPr lang="zh-TW" altLang="en-US" sz="3200" dirty="0" smtClean="0"/>
              <a:t>創作，並</a:t>
            </a:r>
            <a:r>
              <a:rPr lang="en-US" altLang="zh-TW" sz="3200" dirty="0" smtClean="0"/>
              <a:t>upload</a:t>
            </a:r>
            <a:r>
              <a:rPr lang="zh-TW" altLang="en-US" sz="3200" dirty="0" smtClean="0"/>
              <a:t>到</a:t>
            </a:r>
            <a:r>
              <a:rPr lang="en-US" altLang="zh-TW" sz="3200" dirty="0" err="1" smtClean="0"/>
              <a:t>youtube</a:t>
            </a:r>
            <a:r>
              <a:rPr lang="zh-TW" altLang="en-US" sz="3200" dirty="0" smtClean="0"/>
              <a:t>上</a:t>
            </a:r>
            <a:endParaRPr lang="zh-HK" altLang="en-US" sz="3200" dirty="0"/>
          </a:p>
          <a:p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534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74772" y="485336"/>
            <a:ext cx="51151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i="1" dirty="0">
                <a:solidFill>
                  <a:srgbClr val="3333CC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半 音 </a:t>
            </a:r>
            <a:r>
              <a:rPr lang="en-US" altLang="zh-TW" sz="3600" b="1" i="1" dirty="0">
                <a:solidFill>
                  <a:srgbClr val="CC66FF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Semi-tone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74771" y="1315722"/>
            <a:ext cx="836126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文鼎超圓" panose="020F0A09000000000000" pitchFamily="49" charset="-120"/>
                <a:ea typeface="文鼎超圓" panose="020F0A09000000000000" pitchFamily="49" charset="-120"/>
              </a:rPr>
              <a:t>半音 </a:t>
            </a:r>
            <a:r>
              <a:rPr lang="en-US" altLang="zh-TW" sz="3200" dirty="0">
                <a:latin typeface="文鼎超圓" panose="020F0A09000000000000" pitchFamily="49" charset="-120"/>
                <a:ea typeface="文鼎超圓" panose="020F0A09000000000000" pitchFamily="49" charset="-120"/>
              </a:rPr>
              <a:t>– </a:t>
            </a:r>
            <a:r>
              <a:rPr lang="zh-TW" altLang="en-US" sz="3200" dirty="0">
                <a:latin typeface="文鼎超圓" panose="020F0A09000000000000" pitchFamily="49" charset="-120"/>
                <a:ea typeface="文鼎超圓" panose="020F0A09000000000000" pitchFamily="49" charset="-120"/>
              </a:rPr>
              <a:t>是兩音間最短的距離，也是鍵盤上最接近</a:t>
            </a:r>
            <a:r>
              <a:rPr lang="zh-TW" altLang="en-US" sz="3200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  <a:t>的兩</a:t>
            </a:r>
            <a:r>
              <a:rPr lang="zh-TW" altLang="en-US" sz="3200" dirty="0">
                <a:latin typeface="文鼎超圓" panose="020F0A09000000000000" pitchFamily="49" charset="-120"/>
                <a:ea typeface="文鼎超圓" panose="020F0A09000000000000" pitchFamily="49" charset="-120"/>
              </a:rPr>
              <a:t>個鍵的距離（指使用十二平均律）。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74771" y="3925961"/>
            <a:ext cx="483707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文鼎超圓" panose="020F0A09000000000000" pitchFamily="49" charset="-120"/>
                <a:ea typeface="文鼎超圓" panose="020F0A09000000000000" pitchFamily="49" charset="-120"/>
              </a:rPr>
              <a:t>全音由兩個半音組成。</a:t>
            </a:r>
          </a:p>
          <a:p>
            <a:endParaRPr lang="zh-TW" altLang="en-US" sz="3200" dirty="0">
              <a:latin typeface="文鼎超圓" panose="020F0A09000000000000" pitchFamily="49" charset="-120"/>
              <a:ea typeface="文鼎超圓" panose="020F0A09000000000000" pitchFamily="49" charset="-120"/>
            </a:endParaRPr>
          </a:p>
          <a:p>
            <a:r>
              <a:rPr lang="zh-TW" altLang="en-US" sz="3200" dirty="0">
                <a:solidFill>
                  <a:srgbClr val="D60093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　</a:t>
            </a:r>
            <a:r>
              <a:rPr lang="zh-TW" altLang="en-US" sz="3200" b="1" i="1" dirty="0">
                <a:solidFill>
                  <a:srgbClr val="D60093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半音 </a:t>
            </a:r>
            <a:r>
              <a:rPr lang="zh-TW" altLang="en-US" sz="3200" b="1" i="1" dirty="0">
                <a:latin typeface="文鼎超圓" panose="020F0A09000000000000" pitchFamily="49" charset="-120"/>
                <a:ea typeface="文鼎超圓" panose="020F0A09000000000000" pitchFamily="49" charset="-120"/>
              </a:rPr>
              <a:t>＋</a:t>
            </a:r>
            <a:r>
              <a:rPr lang="zh-TW" altLang="en-US" sz="3200" b="1" i="1" dirty="0">
                <a:solidFill>
                  <a:srgbClr val="D60093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 半音 </a:t>
            </a:r>
            <a:r>
              <a:rPr lang="zh-TW" altLang="en-US" sz="3200" b="1" i="1" dirty="0">
                <a:latin typeface="文鼎超圓" panose="020F0A09000000000000" pitchFamily="49" charset="-120"/>
                <a:ea typeface="文鼎超圓" panose="020F0A09000000000000" pitchFamily="49" charset="-120"/>
              </a:rPr>
              <a:t>＝ </a:t>
            </a:r>
            <a:r>
              <a:rPr lang="zh-TW" altLang="en-US" sz="3200" b="1" i="1" dirty="0">
                <a:solidFill>
                  <a:srgbClr val="D60093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全音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74771" y="3305175"/>
            <a:ext cx="59617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i="1" dirty="0">
                <a:solidFill>
                  <a:srgbClr val="3333CC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全 音 </a:t>
            </a:r>
            <a:r>
              <a:rPr lang="en-US" altLang="zh-TW" sz="3600" b="1" i="1" dirty="0">
                <a:solidFill>
                  <a:srgbClr val="CC66FF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Whole tone</a:t>
            </a:r>
          </a:p>
        </p:txBody>
      </p:sp>
    </p:spTree>
    <p:extLst>
      <p:ext uri="{BB962C8B-B14F-4D97-AF65-F5344CB8AC3E}">
        <p14:creationId xmlns:p14="http://schemas.microsoft.com/office/powerpoint/2010/main" val="376875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utoUpdateAnimBg="0"/>
      <p:bldP spid="1639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69913"/>
            <a:ext cx="7772400" cy="1006475"/>
          </a:xfrm>
        </p:spPr>
        <p:txBody>
          <a:bodyPr/>
          <a:lstStyle/>
          <a:p>
            <a:pPr algn="ctr"/>
            <a:r>
              <a:rPr lang="zh-TW" altLang="en-US" sz="6000" dirty="0">
                <a:latin typeface="文鼎超圓" panose="020F0A09000000000000" pitchFamily="49" charset="-120"/>
                <a:ea typeface="文鼎超圓" panose="020F0A09000000000000" pitchFamily="49" charset="-120"/>
              </a:rPr>
              <a:t>半音</a:t>
            </a:r>
            <a:r>
              <a:rPr lang="zh-TW" altLang="en-US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  <a:t>（有</a:t>
            </a:r>
            <a:r>
              <a:rPr lang="en-US" altLang="zh-TW" dirty="0">
                <a:latin typeface="文鼎超圓" panose="020F0A09000000000000" pitchFamily="49" charset="-120"/>
                <a:ea typeface="文鼎超圓" panose="020F0A09000000000000" pitchFamily="49" charset="-120"/>
              </a:rPr>
              <a:t>3</a:t>
            </a:r>
            <a:r>
              <a:rPr lang="zh-TW" altLang="en-US" dirty="0">
                <a:latin typeface="文鼎超圓" panose="020F0A09000000000000" pitchFamily="49" charset="-120"/>
                <a:ea typeface="文鼎超圓" panose="020F0A09000000000000" pitchFamily="49" charset="-120"/>
              </a:rPr>
              <a:t>種喔）：</a:t>
            </a:r>
          </a:p>
        </p:txBody>
      </p:sp>
      <p:pic>
        <p:nvPicPr>
          <p:cNvPr id="21" name="Picture 6" descr="C:\WINDOWS\Desktop\Angela Workshop\樂理\603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97" y="2019896"/>
            <a:ext cx="7074295" cy="28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向右箭號 2"/>
          <p:cNvSpPr/>
          <p:nvPr/>
        </p:nvSpPr>
        <p:spPr>
          <a:xfrm rot="18848277">
            <a:off x="1201249" y="3460652"/>
            <a:ext cx="647114" cy="436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6" name="向右箭號 25"/>
          <p:cNvSpPr/>
          <p:nvPr/>
        </p:nvSpPr>
        <p:spPr>
          <a:xfrm rot="2840799">
            <a:off x="2351854" y="3460653"/>
            <a:ext cx="647114" cy="436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7" name="向右箭號 26"/>
          <p:cNvSpPr/>
          <p:nvPr/>
        </p:nvSpPr>
        <p:spPr>
          <a:xfrm>
            <a:off x="5627281" y="3844705"/>
            <a:ext cx="647114" cy="436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0628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69913"/>
            <a:ext cx="7772400" cy="1006475"/>
          </a:xfrm>
        </p:spPr>
        <p:txBody>
          <a:bodyPr/>
          <a:lstStyle/>
          <a:p>
            <a:pPr algn="ctr"/>
            <a:r>
              <a:rPr lang="zh-TW" altLang="en-US" sz="6000" dirty="0">
                <a:latin typeface="文鼎超圓" panose="020F0A09000000000000" pitchFamily="49" charset="-120"/>
                <a:ea typeface="文鼎超圓" panose="020F0A09000000000000" pitchFamily="49" charset="-120"/>
              </a:rPr>
              <a:t>全音</a:t>
            </a:r>
            <a:r>
              <a:rPr lang="zh-TW" altLang="en-US" dirty="0">
                <a:latin typeface="文鼎超圓" panose="020F0A09000000000000" pitchFamily="49" charset="-120"/>
                <a:ea typeface="文鼎超圓" panose="020F0A09000000000000" pitchFamily="49" charset="-120"/>
              </a:rPr>
              <a:t>（</a:t>
            </a:r>
            <a:r>
              <a:rPr lang="zh-TW" altLang="en-US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  <a:t>有</a:t>
            </a:r>
            <a:r>
              <a:rPr lang="en-US" altLang="zh-TW" dirty="0">
                <a:latin typeface="文鼎超圓" panose="020F0A09000000000000" pitchFamily="49" charset="-120"/>
                <a:ea typeface="文鼎超圓" panose="020F0A09000000000000" pitchFamily="49" charset="-120"/>
              </a:rPr>
              <a:t>4</a:t>
            </a:r>
            <a:r>
              <a:rPr lang="zh-TW" altLang="en-US" dirty="0" smtClean="0">
                <a:latin typeface="文鼎超圓" panose="020F0A09000000000000" pitchFamily="49" charset="-120"/>
                <a:ea typeface="文鼎超圓" panose="020F0A09000000000000" pitchFamily="49" charset="-120"/>
              </a:rPr>
              <a:t>種</a:t>
            </a:r>
            <a:r>
              <a:rPr lang="zh-TW" altLang="en-US" dirty="0">
                <a:latin typeface="文鼎超圓" panose="020F0A09000000000000" pitchFamily="49" charset="-120"/>
                <a:ea typeface="文鼎超圓" panose="020F0A09000000000000" pitchFamily="49" charset="-120"/>
              </a:rPr>
              <a:t>喔）：</a:t>
            </a:r>
          </a:p>
        </p:txBody>
      </p:sp>
      <p:pic>
        <p:nvPicPr>
          <p:cNvPr id="23" name="Picture 6" descr="C:\WINDOWS\Desktop\Angela Workshop\樂理\603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58" y="1969541"/>
            <a:ext cx="7074295" cy="28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弧形箭號 (下彎) 1"/>
          <p:cNvSpPr/>
          <p:nvPr/>
        </p:nvSpPr>
        <p:spPr>
          <a:xfrm>
            <a:off x="1322363" y="3348111"/>
            <a:ext cx="886265" cy="77372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" name="弧形向右箭號 2"/>
          <p:cNvSpPr/>
          <p:nvPr/>
        </p:nvSpPr>
        <p:spPr>
          <a:xfrm rot="16200000">
            <a:off x="3800793" y="3348111"/>
            <a:ext cx="745588" cy="8018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6" name="弧形向右箭號 5"/>
          <p:cNvSpPr/>
          <p:nvPr/>
        </p:nvSpPr>
        <p:spPr>
          <a:xfrm rot="17968876">
            <a:off x="2615388" y="3310755"/>
            <a:ext cx="608100" cy="1289291"/>
          </a:xfrm>
          <a:prstGeom prst="curvedRightArrow">
            <a:avLst>
              <a:gd name="adj1" fmla="val 25000"/>
              <a:gd name="adj2" fmla="val 7560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  <p:sp>
        <p:nvSpPr>
          <p:cNvPr id="30" name="弧形向右箭號 29"/>
          <p:cNvSpPr/>
          <p:nvPr/>
        </p:nvSpPr>
        <p:spPr>
          <a:xfrm rot="14062340">
            <a:off x="5869368" y="3310757"/>
            <a:ext cx="608100" cy="1289291"/>
          </a:xfrm>
          <a:prstGeom prst="curvedRightArrow">
            <a:avLst>
              <a:gd name="adj1" fmla="val 25000"/>
              <a:gd name="adj2" fmla="val 7560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80060" y="373559"/>
            <a:ext cx="78790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4800" dirty="0">
                <a:solidFill>
                  <a:srgbClr val="3333CC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大 調 音 階 </a:t>
            </a:r>
            <a:r>
              <a:rPr lang="en-US" altLang="zh-TW" sz="4800" dirty="0">
                <a:solidFill>
                  <a:srgbClr val="CC66FF"/>
                </a:solidFill>
                <a:latin typeface="文鼎超圓" panose="020F0A09000000000000" pitchFamily="49" charset="-120"/>
                <a:ea typeface="文鼎超圓" panose="020F0A09000000000000" pitchFamily="49" charset="-120"/>
              </a:rPr>
              <a:t>(Major scale)</a:t>
            </a:r>
          </a:p>
        </p:txBody>
      </p:sp>
      <p:pic>
        <p:nvPicPr>
          <p:cNvPr id="22532" name="Picture 4" descr="C:\WINDOWS\Desktop\Angela Workshop\樂理\603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74" y="1280756"/>
            <a:ext cx="6511452" cy="258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480060" y="3560763"/>
            <a:ext cx="8213774" cy="2833688"/>
            <a:chOff x="816" y="2243"/>
            <a:chExt cx="4128" cy="1785"/>
          </a:xfrm>
        </p:grpSpPr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816" y="2496"/>
              <a:ext cx="4128" cy="1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TW" altLang="en-US" sz="3200" dirty="0" smtClean="0">
                  <a:solidFill>
                    <a:srgbClr val="0099FF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由</a:t>
              </a:r>
              <a:r>
                <a:rPr lang="zh-TW" altLang="en-US" sz="3200" dirty="0">
                  <a:solidFill>
                    <a:srgbClr val="0099FF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八個音順序組成，首尾兩音音名 </a:t>
              </a:r>
              <a:r>
                <a:rPr lang="en-US" altLang="zh-TW" sz="3200" dirty="0">
                  <a:solidFill>
                    <a:srgbClr val="0099FF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(Letter Name) </a:t>
              </a:r>
              <a:r>
                <a:rPr lang="zh-TW" altLang="en-US" sz="3200" dirty="0" smtClean="0">
                  <a:solidFill>
                    <a:srgbClr val="0099FF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相同，</a:t>
              </a:r>
              <a:r>
                <a:rPr lang="zh-TW" altLang="en-US" sz="3200" dirty="0">
                  <a:solidFill>
                    <a:srgbClr val="00B050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稱為主音 </a:t>
              </a:r>
              <a:r>
                <a:rPr lang="en-US" altLang="zh-TW" sz="3200" dirty="0">
                  <a:solidFill>
                    <a:srgbClr val="00B050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(tonic)</a:t>
              </a:r>
              <a:r>
                <a:rPr lang="zh-TW" altLang="en-US" sz="3200" dirty="0">
                  <a:solidFill>
                    <a:srgbClr val="00B050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，音階以此命名</a:t>
              </a:r>
              <a:r>
                <a:rPr lang="zh-TW" altLang="en-US" sz="3200" dirty="0">
                  <a:solidFill>
                    <a:srgbClr val="0099FF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。</a:t>
              </a:r>
            </a:p>
            <a:p>
              <a:r>
                <a:rPr lang="zh-TW" altLang="en-US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第</a:t>
              </a:r>
              <a:r>
                <a:rPr lang="en-US" altLang="zh-TW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3</a:t>
              </a:r>
              <a:r>
                <a:rPr lang="zh-TW" altLang="en-US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級到第</a:t>
              </a:r>
              <a:r>
                <a:rPr lang="en-US" altLang="zh-TW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4</a:t>
              </a:r>
              <a:r>
                <a:rPr lang="zh-TW" altLang="en-US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級</a:t>
              </a:r>
              <a:r>
                <a:rPr lang="en-US" altLang="zh-TW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(m-f)</a:t>
              </a:r>
              <a:r>
                <a:rPr lang="zh-TW" altLang="en-US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，第</a:t>
              </a:r>
              <a:r>
                <a:rPr lang="en-US" altLang="zh-TW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7</a:t>
              </a:r>
              <a:r>
                <a:rPr lang="zh-TW" altLang="en-US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級到第</a:t>
              </a:r>
              <a:r>
                <a:rPr lang="en-US" altLang="zh-TW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8</a:t>
              </a:r>
              <a:r>
                <a:rPr lang="zh-TW" altLang="en-US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級</a:t>
              </a:r>
              <a:r>
                <a:rPr lang="en-US" altLang="zh-TW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(t-d’)</a:t>
              </a:r>
              <a:r>
                <a:rPr lang="zh-TW" altLang="en-US" sz="2800" dirty="0"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是</a:t>
              </a:r>
              <a:r>
                <a:rPr lang="zh-TW" altLang="en-US" sz="2800" dirty="0">
                  <a:solidFill>
                    <a:srgbClr val="FF000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半音</a:t>
              </a:r>
              <a:r>
                <a:rPr lang="zh-TW" altLang="en-US" sz="2800" dirty="0"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 ，其餘相鄰兩音間都是</a:t>
              </a:r>
              <a:r>
                <a:rPr lang="zh-TW" altLang="en-US" sz="2800" dirty="0">
                  <a:solidFill>
                    <a:srgbClr val="00B050"/>
                  </a:solidFill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全音 </a:t>
              </a:r>
              <a:r>
                <a:rPr lang="zh-TW" altLang="en-US" sz="2800" dirty="0" smtClean="0">
                  <a:latin typeface="文鼎新潮ＰＯＰ體P" panose="040B0900000000000000" pitchFamily="82" charset="-120"/>
                  <a:ea typeface="文鼎新潮ＰＯＰ體P" panose="040B0900000000000000" pitchFamily="82" charset="-120"/>
                </a:rPr>
                <a:t>。</a:t>
              </a:r>
              <a:r>
                <a:rPr lang="zh-TW" altLang="en-US" sz="2800" b="1" i="1" dirty="0">
                  <a:solidFill>
                    <a:srgbClr val="CC66FF"/>
                  </a:solidFill>
                  <a:latin typeface="文鼎超圓" panose="020F0A09000000000000" pitchFamily="49" charset="-120"/>
                  <a:ea typeface="文鼎超圓" panose="020F0A09000000000000" pitchFamily="49" charset="-120"/>
                </a:rPr>
                <a:t>		</a:t>
              </a:r>
              <a:endParaRPr lang="en-US" altLang="zh-TW" sz="2800" b="1" i="1" dirty="0">
                <a:solidFill>
                  <a:srgbClr val="CC66FF"/>
                </a:solidFill>
                <a:latin typeface="文鼎超圓" panose="020F0A09000000000000" pitchFamily="49" charset="-120"/>
                <a:ea typeface="文鼎超圓" panose="020F0A09000000000000" pitchFamily="49" charset="-120"/>
              </a:endParaRPr>
            </a:p>
          </p:txBody>
        </p:sp>
        <p:sp>
          <p:nvSpPr>
            <p:cNvPr id="22535" name="Text Box 7"/>
            <p:cNvSpPr txBox="1">
              <a:spLocks noChangeArrowheads="1"/>
            </p:cNvSpPr>
            <p:nvPr/>
          </p:nvSpPr>
          <p:spPr bwMode="auto">
            <a:xfrm>
              <a:off x="838" y="2262"/>
              <a:ext cx="4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TW" altLang="en-US" sz="2000" dirty="0"/>
                <a:t>主音</a:t>
              </a: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flipV="1">
              <a:off x="1376" y="2243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HK" altLang="en-US"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1435150" y="2835256"/>
            <a:ext cx="5184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CC66FF"/>
                </a:solidFill>
              </a:rPr>
              <a:t>C      D       E        F        G       A       B       C</a:t>
            </a:r>
          </a:p>
          <a:p>
            <a:r>
              <a:rPr lang="en-US" altLang="zh-TW" sz="2800" dirty="0" smtClean="0">
                <a:solidFill>
                  <a:srgbClr val="FF0000"/>
                </a:solidFill>
              </a:rPr>
              <a:t>d       r       m      f         s        l         t       d’</a:t>
            </a:r>
            <a:endParaRPr lang="zh-HK" altLang="en-US" sz="2800" dirty="0"/>
          </a:p>
        </p:txBody>
      </p:sp>
      <p:cxnSp>
        <p:nvCxnSpPr>
          <p:cNvPr id="4" name="直線接點 3"/>
          <p:cNvCxnSpPr/>
          <p:nvPr/>
        </p:nvCxnSpPr>
        <p:spPr>
          <a:xfrm flipH="1">
            <a:off x="1163874" y="3789363"/>
            <a:ext cx="43045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1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00325" y="1463040"/>
            <a:ext cx="69689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文鼎水管體" panose="04020800000000000000" pitchFamily="82" charset="-120"/>
                <a:ea typeface="文鼎水管體" panose="04020800000000000000" pitchFamily="82" charset="-120"/>
              </a:rPr>
              <a:t>大調音樂</a:t>
            </a:r>
            <a:endParaRPr lang="en-US" altLang="zh-TW" sz="3600" dirty="0" smtClean="0">
              <a:latin typeface="文鼎水管體" panose="04020800000000000000" pitchFamily="82" charset="-120"/>
              <a:ea typeface="文鼎水管體" panose="04020800000000000000" pitchFamily="82" charset="-120"/>
            </a:endParaRPr>
          </a:p>
          <a:p>
            <a:r>
              <a:rPr lang="en-US" altLang="zh-TW" sz="3600" dirty="0">
                <a:latin typeface="文鼎水管體" panose="04020800000000000000" pitchFamily="82" charset="-120"/>
                <a:ea typeface="文鼎水管體" panose="04020800000000000000" pitchFamily="82" charset="-120"/>
              </a:rPr>
              <a:t>Taylor Swift - You Belong With </a:t>
            </a:r>
            <a:r>
              <a:rPr lang="en-US" altLang="zh-TW" sz="3600" dirty="0" smtClean="0">
                <a:latin typeface="文鼎水管體" panose="04020800000000000000" pitchFamily="82" charset="-120"/>
                <a:ea typeface="文鼎水管體" panose="04020800000000000000" pitchFamily="82" charset="-120"/>
              </a:rPr>
              <a:t>Me</a:t>
            </a:r>
            <a:endParaRPr lang="en-US" altLang="zh-TW" sz="3600" dirty="0" smtClean="0">
              <a:latin typeface="文鼎水管體" panose="04020800000000000000" pitchFamily="82" charset="-120"/>
              <a:ea typeface="文鼎水管體" panose="04020800000000000000" pitchFamily="82" charset="-120"/>
            </a:endParaRPr>
          </a:p>
          <a:p>
            <a:endParaRPr lang="en-US" altLang="zh-TW" sz="3600" dirty="0" smtClean="0">
              <a:latin typeface="文鼎水管體" panose="04020800000000000000" pitchFamily="82" charset="-120"/>
              <a:ea typeface="文鼎水管體" panose="04020800000000000000" pitchFamily="82" charset="-120"/>
            </a:endParaRPr>
          </a:p>
          <a:p>
            <a:endParaRPr lang="en-US" altLang="zh-TW" sz="3600" dirty="0" smtClean="0">
              <a:latin typeface="文鼎水管體" panose="04020800000000000000" pitchFamily="82" charset="-120"/>
              <a:ea typeface="文鼎水管體" panose="04020800000000000000" pitchFamily="82" charset="-120"/>
            </a:endParaRPr>
          </a:p>
          <a:p>
            <a:r>
              <a:rPr lang="zh-TW" altLang="en-US" sz="3600" dirty="0" smtClean="0">
                <a:latin typeface="文鼎水管體" panose="04020800000000000000" pitchFamily="82" charset="-120"/>
                <a:ea typeface="文鼎水管體" panose="04020800000000000000" pitchFamily="82" charset="-120"/>
              </a:rPr>
              <a:t>小調音樂</a:t>
            </a:r>
            <a:endParaRPr lang="en-US" altLang="zh-TW" sz="3600" dirty="0" smtClean="0">
              <a:latin typeface="文鼎水管體" panose="04020800000000000000" pitchFamily="82" charset="-120"/>
              <a:ea typeface="文鼎水管體" panose="04020800000000000000" pitchFamily="82" charset="-120"/>
            </a:endParaRPr>
          </a:p>
          <a:p>
            <a:r>
              <a:rPr lang="en-US" altLang="zh-HK" sz="3600" dirty="0" smtClean="0">
                <a:latin typeface="文鼎水管體" panose="04020800000000000000" pitchFamily="82" charset="-120"/>
                <a:ea typeface="文鼎水管體" panose="04020800000000000000" pitchFamily="82" charset="-120"/>
              </a:rPr>
              <a:t>EXO - HISTORY </a:t>
            </a:r>
            <a:endParaRPr lang="zh-HK" altLang="en-US" sz="3600" dirty="0">
              <a:latin typeface="文鼎水管體" panose="04020800000000000000" pitchFamily="82" charset="-120"/>
              <a:ea typeface="文鼎水管體" panose="04020800000000000000" pitchFamily="82" charset="-120"/>
            </a:endParaRPr>
          </a:p>
        </p:txBody>
      </p:sp>
      <p:pic>
        <p:nvPicPr>
          <p:cNvPr id="4" name="Taylor Swift - You Belong With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312" y="1628959"/>
            <a:ext cx="1008185" cy="1008185"/>
          </a:xfrm>
          <a:prstGeom prst="rect">
            <a:avLst/>
          </a:prstGeom>
        </p:spPr>
      </p:pic>
      <p:pic>
        <p:nvPicPr>
          <p:cNvPr id="5" name="EXO-K_HISTORY MV_Korean ve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482" y="4367515"/>
            <a:ext cx="1065843" cy="10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9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908105"/>
            <a:ext cx="9144000" cy="3479821"/>
            <a:chOff x="0" y="1908105"/>
            <a:chExt cx="8736160" cy="1862037"/>
          </a:xfrm>
        </p:grpSpPr>
        <p:pic>
          <p:nvPicPr>
            <p:cNvPr id="2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5" r="2055" b="36702"/>
            <a:stretch/>
          </p:blipFill>
          <p:spPr>
            <a:xfrm>
              <a:off x="0" y="1908105"/>
              <a:ext cx="4360985" cy="1862037"/>
            </a:xfrm>
            <a:prstGeom prst="rect">
              <a:avLst/>
            </a:prstGeom>
          </p:spPr>
        </p:pic>
        <p:pic>
          <p:nvPicPr>
            <p:cNvPr id="3" name="內容版面配置區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" t="3795" r="-1" b="36702"/>
            <a:stretch/>
          </p:blipFill>
          <p:spPr>
            <a:xfrm>
              <a:off x="4360985" y="1908105"/>
              <a:ext cx="4375175" cy="1862037"/>
            </a:xfrm>
            <a:prstGeom prst="rect">
              <a:avLst/>
            </a:prstGeom>
          </p:spPr>
        </p:pic>
      </p:grpSp>
      <p:sp>
        <p:nvSpPr>
          <p:cNvPr id="5" name="文字方塊 4"/>
          <p:cNvSpPr txBox="1"/>
          <p:nvPr/>
        </p:nvSpPr>
        <p:spPr>
          <a:xfrm>
            <a:off x="436098" y="323557"/>
            <a:ext cx="4059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solidFill>
                  <a:srgbClr val="00B050"/>
                </a:solidFill>
              </a:rPr>
              <a:t>G</a:t>
            </a:r>
            <a:r>
              <a:rPr lang="zh-TW" altLang="en-US" sz="4000" dirty="0" smtClean="0">
                <a:solidFill>
                  <a:srgbClr val="00B050"/>
                </a:solidFill>
              </a:rPr>
              <a:t>大調      </a:t>
            </a:r>
            <a:r>
              <a:rPr lang="en-US" altLang="zh-TW" sz="4000" dirty="0" smtClean="0">
                <a:solidFill>
                  <a:srgbClr val="00B050"/>
                </a:solidFill>
              </a:rPr>
              <a:t>[G</a:t>
            </a:r>
            <a:r>
              <a:rPr lang="zh-TW" altLang="en-US" sz="4000" dirty="0" smtClean="0">
                <a:solidFill>
                  <a:srgbClr val="00B050"/>
                </a:solidFill>
              </a:rPr>
              <a:t> </a:t>
            </a:r>
            <a:r>
              <a:rPr lang="en-US" altLang="zh-TW" sz="4000" dirty="0" smtClean="0">
                <a:solidFill>
                  <a:srgbClr val="00B050"/>
                </a:solidFill>
              </a:rPr>
              <a:t>MAJOR]</a:t>
            </a:r>
          </a:p>
          <a:p>
            <a:r>
              <a:rPr lang="zh-TW" altLang="en-US" sz="4000" dirty="0" smtClean="0">
                <a:solidFill>
                  <a:srgbClr val="00B050"/>
                </a:solidFill>
              </a:rPr>
              <a:t>主音是</a:t>
            </a:r>
            <a:r>
              <a:rPr lang="en-US" altLang="zh-TW" sz="4000" dirty="0" smtClean="0">
                <a:solidFill>
                  <a:srgbClr val="00B050"/>
                </a:solidFill>
              </a:rPr>
              <a:t>??</a:t>
            </a:r>
            <a:endParaRPr lang="zh-HK" altLang="en-US" sz="4000" dirty="0">
              <a:solidFill>
                <a:srgbClr val="00B05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50386" y="4037427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d</a:t>
            </a:r>
            <a:endParaRPr lang="zh-HK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3407171" y="4035084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</a:t>
            </a:r>
            <a:endParaRPr lang="en-US" altLang="zh-TW" sz="2400" dirty="0" smtClean="0"/>
          </a:p>
          <a:p>
            <a:pPr algn="ctr"/>
            <a:r>
              <a:rPr lang="en-US" altLang="zh-HK" sz="2400" dirty="0"/>
              <a:t>r</a:t>
            </a:r>
            <a:endParaRPr lang="zh-HK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4055848" y="4035083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B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m</a:t>
            </a:r>
            <a:endParaRPr lang="zh-HK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5328582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s</a:t>
            </a:r>
            <a:endParaRPr lang="zh-HK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5949854" y="4035082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E</a:t>
            </a:r>
          </a:p>
          <a:p>
            <a:pPr algn="ctr"/>
            <a:r>
              <a:rPr lang="en-US" altLang="zh-HK" sz="2400" dirty="0" smtClean="0"/>
              <a:t>l</a:t>
            </a:r>
            <a:endParaRPr lang="zh-HK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607131" y="4035081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</a:t>
            </a:r>
            <a:endParaRPr lang="en-US" altLang="zh-TW" sz="2400" dirty="0" smtClean="0"/>
          </a:p>
          <a:p>
            <a:pPr algn="ctr"/>
            <a:r>
              <a:rPr lang="en-US" altLang="zh-HK" sz="2400" dirty="0" smtClean="0"/>
              <a:t>t</a:t>
            </a:r>
            <a:endParaRPr lang="zh-HK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7258687" y="4035080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G</a:t>
            </a:r>
          </a:p>
          <a:p>
            <a:pPr algn="ctr"/>
            <a:r>
              <a:rPr lang="en-US" altLang="zh-HK" sz="2400" dirty="0" smtClean="0"/>
              <a:t>d’</a:t>
            </a:r>
            <a:endParaRPr lang="zh-HK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4684787" y="4035079"/>
            <a:ext cx="407963" cy="1069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/>
              <a:t>C</a:t>
            </a:r>
          </a:p>
          <a:p>
            <a:pPr algn="ctr"/>
            <a:r>
              <a:rPr lang="en-US" altLang="zh-HK" sz="2400" dirty="0" smtClean="0"/>
              <a:t>f</a:t>
            </a:r>
            <a:endParaRPr lang="zh-HK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3031025" y="5275385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02494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24109" y="5275678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77932" y="527749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89458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942209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全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320599" y="5275384"/>
            <a:ext cx="480940" cy="5064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5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主要賽事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主要賽事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賽事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TC104033927[[fn=主要賽事]]</Template>
  <TotalTime>1621</TotalTime>
  <Words>927</Words>
  <Application>Microsoft Office PowerPoint</Application>
  <PresentationFormat>如螢幕大小 (4:3)</PresentationFormat>
  <Paragraphs>506</Paragraphs>
  <Slides>31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0" baseType="lpstr">
      <vt:lpstr>文鼎水管體</vt:lpstr>
      <vt:lpstr>文鼎板刻ＰＯＰ體E</vt:lpstr>
      <vt:lpstr>文鼎甜妞體U</vt:lpstr>
      <vt:lpstr>文鼎超圓</vt:lpstr>
      <vt:lpstr>文鼎新潮ＰＯＰ體P</vt:lpstr>
      <vt:lpstr>新細明體</vt:lpstr>
      <vt:lpstr>Arial</vt:lpstr>
      <vt:lpstr>Impact</vt:lpstr>
      <vt:lpstr>主要賽事</vt:lpstr>
      <vt:lpstr>單元二 大調音階</vt:lpstr>
      <vt:lpstr>PowerPoint 簡報</vt:lpstr>
      <vt:lpstr>PowerPoint 簡報</vt:lpstr>
      <vt:lpstr>PowerPoint 簡報</vt:lpstr>
      <vt:lpstr>半音（有3種喔）：</vt:lpstr>
      <vt:lpstr>全音（有4種喔）：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大調音樂 VS 小調音樂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小創作：</vt:lpstr>
    </vt:vector>
  </TitlesOfParts>
  <Company>Christian Alliance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Ng Lai Hong</dc:creator>
  <cp:lastModifiedBy>Ng Lai Hong </cp:lastModifiedBy>
  <cp:revision>58</cp:revision>
  <dcterms:created xsi:type="dcterms:W3CDTF">2014-11-12T03:58:36Z</dcterms:created>
  <dcterms:modified xsi:type="dcterms:W3CDTF">2020-02-12T03:43:53Z</dcterms:modified>
</cp:coreProperties>
</file>