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43"/>
  </p:notesMasterIdLst>
  <p:sldIdLst>
    <p:sldId id="280" r:id="rId2"/>
    <p:sldId id="292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91" r:id="rId11"/>
    <p:sldId id="257" r:id="rId12"/>
    <p:sldId id="258" r:id="rId13"/>
    <p:sldId id="259" r:id="rId14"/>
    <p:sldId id="260" r:id="rId15"/>
    <p:sldId id="261" r:id="rId16"/>
    <p:sldId id="273" r:id="rId17"/>
    <p:sldId id="274" r:id="rId18"/>
    <p:sldId id="288" r:id="rId19"/>
    <p:sldId id="275" r:id="rId20"/>
    <p:sldId id="276" r:id="rId21"/>
    <p:sldId id="293" r:id="rId22"/>
    <p:sldId id="277" r:id="rId23"/>
    <p:sldId id="278" r:id="rId24"/>
    <p:sldId id="279" r:id="rId25"/>
    <p:sldId id="263" r:id="rId26"/>
    <p:sldId id="272" r:id="rId27"/>
    <p:sldId id="271" r:id="rId28"/>
    <p:sldId id="264" r:id="rId29"/>
    <p:sldId id="265" r:id="rId30"/>
    <p:sldId id="266" r:id="rId31"/>
    <p:sldId id="267" r:id="rId32"/>
    <p:sldId id="268" r:id="rId33"/>
    <p:sldId id="269" r:id="rId34"/>
    <p:sldId id="289" r:id="rId35"/>
    <p:sldId id="290" r:id="rId36"/>
    <p:sldId id="294" r:id="rId37"/>
    <p:sldId id="295" r:id="rId38"/>
    <p:sldId id="296" r:id="rId39"/>
    <p:sldId id="297" r:id="rId40"/>
    <p:sldId id="298" r:id="rId41"/>
    <p:sldId id="270" r:id="rId4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046542-109B-4108-8167-25B92D7FA50F}" type="datetimeFigureOut">
              <a:rPr lang="zh-HK" altLang="en-US"/>
              <a:pPr>
                <a:defRPr/>
              </a:pPr>
              <a:t>4/9/2014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E93D5F-55EA-46E2-95D7-F3A5D75735D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49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24B104-6D7A-4D70-B462-71DD779B2475}" type="slidenum">
              <a:rPr lang="zh-HK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HK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D7F035-D1E7-4CDA-9E3B-0B4978A0C023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B40A-F667-445D-9DB9-E6B31746B2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70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CEBB-E103-49A4-92DF-59685870132A}" type="datetimeFigureOut">
              <a:rPr lang="zh-HK" altLang="en-US"/>
              <a:pPr>
                <a:defRPr/>
              </a:pPr>
              <a:t>4/9/2014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A96F-665A-4B25-9168-967F6ABCE1C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853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2F26E0-8951-4C7D-82C0-10120A8E2EE5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3349-0FCB-4666-88D1-C04C25CB97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9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HK" sz="72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lang="en-US" altLang="zh-HK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79221C-5172-46F8-B7BF-109AE34940D1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9C7A-BDD0-40FC-A36B-EB5EDE64E2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46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996F89-7171-4D63-B424-505312035E57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9326-7A94-4593-AB45-4672935FA6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20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HK" sz="8000" smtClean="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lang="en-US" altLang="zh-HK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1A8170-340D-4DCC-96C7-5435890B69E0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9292-3E73-477B-9F66-10DCE4C171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86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013821-8F19-47D0-BB95-DEB2ADA84E7E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52D6-DB68-495F-AB48-BB97D69810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60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957C42-71B6-4E50-A54C-8628311271C0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9A9-DF89-42F3-9E78-3FFB0446D0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1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895C9-D3E3-4F9B-A885-ADA018DF80E6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76D4-8C21-4112-BDA8-155AB34376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942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FED5-464A-4425-9C09-05B95F13DF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3794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HK" altLang="zh-CN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HK" altLang="zh-CN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672C-1F73-480A-8909-16C21FF082CF}" type="slidenum">
              <a:rPr lang="zh-HK" altLang="zh-CN"/>
              <a:pPr>
                <a:defRPr/>
              </a:pPr>
              <a:t>‹#›</a:t>
            </a:fld>
            <a:endParaRPr lang="zh-HK" altLang="zh-CN"/>
          </a:p>
        </p:txBody>
      </p:sp>
    </p:spTree>
    <p:extLst>
      <p:ext uri="{BB962C8B-B14F-4D97-AF65-F5344CB8AC3E}">
        <p14:creationId xmlns:p14="http://schemas.microsoft.com/office/powerpoint/2010/main" val="388819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90E849-0B17-4B62-A7F4-2A836BB58B9E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8240-CE88-4374-910E-0143AA4FF5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2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08CD6-7AA6-4EA4-9CC0-C4DDAA79C100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2D7B-1A0F-4934-B176-58AB79057E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1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656F30-7CC8-4025-875B-67E97F9BE1CD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47B8F-7AFE-43BC-978B-26C20EA332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38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B3A869-75FB-433E-970B-89FDF5027C35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BCF7-3B40-43EA-BFD9-9F31E533A6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46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B53C3B-F4F6-4928-A6A5-040D9ECA4B46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061E-1ABC-48EA-A3DB-9D64321E53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30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EF38B0-1308-4424-9213-0BB9907B4667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89B4-EAE8-48E3-BFEF-10BEDD2BFE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48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8799DE-4E0E-498C-867D-62405E21C960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30532-BEB4-4052-95BD-2AEA57D054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18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1BC220-6C0B-42F5-9B14-CC61A9B31B6F}" type="datetimeFigureOut">
              <a:rPr lang="zh-TW" altLang="en-US"/>
              <a:pPr>
                <a:defRPr/>
              </a:pPr>
              <a:t>2014/9/4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DB5F-205B-4F5B-A577-B7C939D9D8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4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>
                    <a:tint val="75000"/>
                  </a:prst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4184336A-6637-4051-8388-723C8B562413}" type="datetimeFigureOut">
              <a:rPr lang="zh-HK" altLang="en-US"/>
              <a:pPr>
                <a:defRPr/>
              </a:pPr>
              <a:t>4/9/2014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>
                    <a:tint val="75000"/>
                  </a:prst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58FA249D-AB7A-428B-BDAA-C0F6A04030E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52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微軟正黑體" panose="020B0604030504040204" pitchFamily="34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微軟正黑體" panose="020B0604030504040204" pitchFamily="34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微軟正黑體" panose="020B0604030504040204" pitchFamily="34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  <a:ea typeface="微軟正黑體" panose="020B0604030504040204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924800" cy="1752600"/>
          </a:xfrm>
        </p:spPr>
        <p:txBody>
          <a:bodyPr/>
          <a:lstStyle/>
          <a:p>
            <a:pPr eaLnBrk="1" hangingPunct="1"/>
            <a:r>
              <a:rPr lang="zh-CN" altLang="en-US" smtClean="0">
                <a:ln>
                  <a:noFill/>
                </a:ln>
                <a:solidFill>
                  <a:schemeClr val="accent1"/>
                </a:solidFill>
                <a:cs typeface="方正舒体"/>
              </a:rPr>
              <a:t>韓國首爾</a:t>
            </a:r>
            <a:r>
              <a:rPr lang="zh-TW" altLang="en-US" smtClean="0">
                <a:ln>
                  <a:noFill/>
                </a:ln>
                <a:solidFill>
                  <a:schemeClr val="accent1"/>
                </a:solidFill>
                <a:ea typeface="方正舒体"/>
                <a:cs typeface="方正舒体"/>
              </a:rPr>
              <a:t>考察</a:t>
            </a:r>
            <a:r>
              <a:rPr lang="en-US" altLang="zh-TW" smtClean="0">
                <a:ln>
                  <a:noFill/>
                </a:ln>
                <a:solidFill>
                  <a:schemeClr val="accent1"/>
                </a:solidFill>
                <a:ea typeface="方正舒体"/>
                <a:cs typeface="方正舒体"/>
              </a:rPr>
              <a:t/>
            </a:r>
            <a:br>
              <a:rPr lang="en-US" altLang="zh-TW" smtClean="0">
                <a:ln>
                  <a:noFill/>
                </a:ln>
                <a:solidFill>
                  <a:schemeClr val="accent1"/>
                </a:solidFill>
                <a:ea typeface="方正舒体"/>
                <a:cs typeface="方正舒体"/>
              </a:rPr>
            </a:br>
            <a:r>
              <a:rPr lang="zh-CN" altLang="en-US" smtClean="0">
                <a:ln>
                  <a:noFill/>
                </a:ln>
                <a:solidFill>
                  <a:schemeClr val="accent1"/>
                </a:solidFill>
                <a:cs typeface="方正舒体"/>
              </a:rPr>
              <a:t>中四中史組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6798734" cy="1303867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</a:rPr>
              <a:t>第二天</a:t>
            </a:r>
            <a:r>
              <a:rPr lang="zh-HK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zh-HK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zh-HK" alt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MP\Desktop\KOREA\P1017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19550"/>
            <a:ext cx="29527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:\Users\TEMP\Desktop\KOREA\P10174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95263"/>
            <a:ext cx="29527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標題 1"/>
          <p:cNvSpPr>
            <a:spLocks noGrp="1"/>
          </p:cNvSpPr>
          <p:nvPr>
            <p:ph type="title"/>
          </p:nvPr>
        </p:nvSpPr>
        <p:spPr>
          <a:xfrm>
            <a:off x="744538" y="460375"/>
            <a:ext cx="5267325" cy="922338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ln>
                  <a:noFill/>
                </a:ln>
              </a:rPr>
              <a:t>第二天  </a:t>
            </a:r>
            <a:r>
              <a:rPr lang="zh-TW" altLang="en-US" smtClean="0">
                <a:ln>
                  <a:noFill/>
                </a:ln>
              </a:rPr>
              <a:t>戰爭紀念館</a:t>
            </a:r>
          </a:p>
        </p:txBody>
      </p:sp>
      <p:sp>
        <p:nvSpPr>
          <p:cNvPr id="31749" name="內容版面配置區 2"/>
          <p:cNvSpPr>
            <a:spLocks noGrp="1"/>
          </p:cNvSpPr>
          <p:nvPr>
            <p:ph idx="1"/>
          </p:nvPr>
        </p:nvSpPr>
        <p:spPr>
          <a:xfrm>
            <a:off x="484188" y="1301750"/>
            <a:ext cx="8229600" cy="4713288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戰後遺留物品</a:t>
            </a:r>
            <a:r>
              <a:rPr lang="en-US" altLang="zh-TW" sz="2800" smtClean="0"/>
              <a:t>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z="2800" smtClean="0"/>
              <a:t>    </a:t>
            </a:r>
            <a:r>
              <a:rPr lang="zh-TW" altLang="en-US" sz="2800" smtClean="0"/>
              <a:t>例</a:t>
            </a:r>
            <a:r>
              <a:rPr lang="en-US" altLang="zh-TW" sz="2800" smtClean="0"/>
              <a:t>:</a:t>
            </a:r>
            <a:r>
              <a:rPr lang="zh-TW" altLang="en-US" sz="2800" smtClean="0"/>
              <a:t>轟炸機、戰鬥機、坦克及飛彈 </a:t>
            </a:r>
            <a:endParaRPr lang="en-US" altLang="zh-TW" sz="28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z="2800" smtClean="0"/>
              <a:t>=&gt; </a:t>
            </a:r>
            <a:r>
              <a:rPr lang="zh-TW" altLang="en-US" sz="2800" smtClean="0"/>
              <a:t>韓國各戰爭時期的裝備、第二次世界大戰、越南戰爭、中東海灣戰爭</a:t>
            </a:r>
            <a:endParaRPr lang="en-US" altLang="zh-TW" sz="2800" smtClean="0"/>
          </a:p>
          <a:p>
            <a:pPr eaLnBrk="1" hangingPunct="1"/>
            <a:r>
              <a:rPr lang="zh-TW" altLang="zh-TW" sz="2800" smtClean="0"/>
              <a:t>兄弟雕像</a:t>
            </a:r>
            <a:endParaRPr lang="en-US" altLang="zh-TW" sz="2800" smtClean="0"/>
          </a:p>
          <a:p>
            <a:pPr eaLnBrk="1" hangingPunct="1"/>
            <a:endParaRPr lang="zh-TW" altLang="zh-TW" smtClean="0"/>
          </a:p>
          <a:p>
            <a:pPr eaLnBrk="1" hangingPunct="1"/>
            <a:endParaRPr lang="zh-TW" altLang="en-US" smtClean="0"/>
          </a:p>
        </p:txBody>
      </p:sp>
      <p:pic>
        <p:nvPicPr>
          <p:cNvPr id="31750" name="Picture 4" descr="C:\Users\TEMP\Desktop\KOREA\P10174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27438"/>
            <a:ext cx="28082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C:\Users\TEMP\Desktop\KOREA\P10174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767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TEMP\Desktop\KOREA\P1017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4813"/>
            <a:ext cx="24304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標題 1"/>
          <p:cNvSpPr>
            <a:spLocks noGrp="1"/>
          </p:cNvSpPr>
          <p:nvPr>
            <p:ph type="title"/>
          </p:nvPr>
        </p:nvSpPr>
        <p:spPr>
          <a:xfrm>
            <a:off x="1004888" y="668338"/>
            <a:ext cx="6799262" cy="1303337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ln>
                  <a:noFill/>
                </a:ln>
              </a:rPr>
              <a:t>第二天  </a:t>
            </a:r>
            <a:r>
              <a:rPr lang="zh-TW" altLang="en-US" smtClean="0">
                <a:ln>
                  <a:noFill/>
                </a:ln>
              </a:rPr>
              <a:t>景福宮</a:t>
            </a:r>
          </a:p>
        </p:txBody>
      </p:sp>
      <p:sp>
        <p:nvSpPr>
          <p:cNvPr id="33796" name="內容版面配置區 2"/>
          <p:cNvSpPr>
            <a:spLocks noGrp="1"/>
          </p:cNvSpPr>
          <p:nvPr>
            <p:ph idx="1"/>
          </p:nvPr>
        </p:nvSpPr>
        <p:spPr>
          <a:xfrm>
            <a:off x="865188" y="1922463"/>
            <a:ext cx="6797675" cy="3444875"/>
          </a:xfrm>
        </p:spPr>
        <p:txBody>
          <a:bodyPr/>
          <a:lstStyle/>
          <a:p>
            <a:pPr eaLnBrk="1" hangingPunct="1"/>
            <a:r>
              <a:rPr lang="zh-TW" altLang="en-US" smtClean="0"/>
              <a:t>朝鮮王朝的正宮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戰亂焚毀</a:t>
            </a:r>
            <a:r>
              <a:rPr lang="en-US" altLang="zh-TW" smtClean="0"/>
              <a:t>,</a:t>
            </a:r>
            <a:r>
              <a:rPr lang="zh-TW" altLang="en-US" smtClean="0"/>
              <a:t>經過修復重建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勤政門 </a:t>
            </a:r>
            <a:r>
              <a:rPr lang="en-US" altLang="zh-TW" smtClean="0"/>
              <a:t>:</a:t>
            </a:r>
            <a:r>
              <a:rPr lang="zh-TW" altLang="en-US" smtClean="0"/>
              <a:t> 舉行朝參禮</a:t>
            </a:r>
            <a:r>
              <a:rPr lang="en-US" altLang="zh-TW" smtClean="0"/>
              <a:t>/</a:t>
            </a:r>
            <a:r>
              <a:rPr lang="zh-TW" altLang="en-US" smtClean="0"/>
              <a:t>重要儀式或典禮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勤政殿 </a:t>
            </a:r>
            <a:r>
              <a:rPr lang="en-US" altLang="zh-TW" smtClean="0"/>
              <a:t>:</a:t>
            </a:r>
            <a:r>
              <a:rPr lang="zh-TW" altLang="en-US" smtClean="0"/>
              <a:t> 皇帝上朝的地方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守門將換班儀式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pic>
        <p:nvPicPr>
          <p:cNvPr id="33797" name="Picture 2" descr="C:\Users\TEMP\Desktop\KOREA\P1017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3911600"/>
            <a:ext cx="33607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C:\Users\TEMP\Desktop\KOREA\10331816_651549134894701_64904535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4441825"/>
            <a:ext cx="29051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http://pic.pimg.tw/sauxyoyo/1367596798-31798149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37063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TEMP\Desktop\KOREA\20140414_152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350"/>
            <a:ext cx="7416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</a:rPr>
              <a:t>第二天  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梨花女子大學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464185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韓國第一所女子大學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最優秀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本著基督教精神，為實現女性的人道化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校訓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eaLnBrk="1" fontAlgn="auto" hangingPunct="1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真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為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知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，滿足人類對知識的渴望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eaLnBrk="1" fontAlgn="auto" hangingPunct="1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善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提升自身修養，作為富有責任心的知識人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從而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關愛弱勢群體</a:t>
            </a:r>
            <a:endParaRPr lang="zh-TW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eaLnBrk="1" fontAlgn="auto" hangingPunct="1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美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盡可能發揮每個人的自由和獨特個性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2" name="Picture 5" descr="http://2.bp.blogspot.com/-Af0eNvjr-kQ/UqwNeIGrNEI/AAAAAAAAEZg/MP2LEaOKMNM/s1600/IMG_13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493838"/>
            <a:ext cx="237648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ln>
                  <a:noFill/>
                </a:ln>
              </a:rPr>
              <a:t>梨花女子大學   </a:t>
            </a:r>
            <a:r>
              <a:rPr lang="zh-TW" altLang="en-US" smtClean="0">
                <a:ln>
                  <a:noFill/>
                </a:ln>
              </a:rPr>
              <a:t>展品</a:t>
            </a: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848225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5844" name="Picture 2" descr="C:\Users\TEMP\Desktop\KOREA\1509846_698897170149519_49531595932257278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2087563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 descr="C:\Users\TEMP\Desktop\KOREA\10343506_10203108052614302_296740271426351007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32400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C:\Users\TEMP\Desktop\KOREA\10246694_698897146816188_93381492193398892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141663"/>
            <a:ext cx="21844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 descr="C:\Users\TEMP\Desktop\KOREA\10295694_10203108048734205_859105413284592466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41363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6" descr="C:\Users\TEMP\Desktop\KOREA\10363877_10203108063134565_597699080699875907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208915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7" descr="C:\Users\TEMP\Desktop\KOREA\10171161_698897573482812_7521062499134248274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3348037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ln>
                  <a:noFill/>
                </a:ln>
              </a:rPr>
              <a:t>第二天  </a:t>
            </a:r>
            <a:r>
              <a:rPr lang="zh-TW" altLang="en-US" smtClean="0">
                <a:ln>
                  <a:noFill/>
                </a:ln>
              </a:rPr>
              <a:t>南山谷韓屋村</a:t>
            </a: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zh-TW" altLang="en-US" smtClean="0"/>
              <a:t>傳統韓屋村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古早的編織物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古代的一些遊戲</a:t>
            </a:r>
          </a:p>
        </p:txBody>
      </p:sp>
      <p:pic>
        <p:nvPicPr>
          <p:cNvPr id="36868" name="Picture 4" descr="C:\Users\TEMP\Desktop\KOREA\20140414_174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26463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:\Users\TEMP\Desktop\KOREA\20140414_174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68325"/>
            <a:ext cx="27368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 descr="C:\Users\TEMP\Desktop\KOREA\20140414_1737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331311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 descr="C:\Users\TEMP\Desktop\KOREA\20140414_1743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1888"/>
            <a:ext cx="2208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20447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Arial"/>
              <a:buNone/>
              <a:defRPr/>
            </a:pPr>
            <a:endParaRPr lang="zh-HK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2685948"/>
            <a:ext cx="763284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第三天</a:t>
            </a:r>
            <a:endParaRPr lang="zh-HK" alt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85800"/>
            <a:ext cx="6799263" cy="1303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HK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zh-HK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HK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Pavilion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/>
            <a:r>
              <a:rPr lang="zh-HK" smtClean="0"/>
              <a:t>應用</a:t>
            </a:r>
            <a:r>
              <a:rPr lang="zh-HK" altLang="zh-HK" smtClean="0"/>
              <a:t>IT</a:t>
            </a:r>
            <a:r>
              <a:rPr lang="zh-HK" smtClean="0"/>
              <a:t>等現代化技術所建立的生活體驗館</a:t>
            </a:r>
          </a:p>
          <a:p>
            <a:pPr eaLnBrk="1" hangingPunct="1"/>
            <a:r>
              <a:rPr lang="zh-CN" smtClean="0">
                <a:cs typeface="方正舒体"/>
              </a:rPr>
              <a:t>體驗數位媒體與尖端</a:t>
            </a:r>
            <a:r>
              <a:rPr lang="zh-CN" altLang="zh-HK" smtClean="0">
                <a:cs typeface="方正舒体"/>
              </a:rPr>
              <a:t>IT</a:t>
            </a:r>
            <a:r>
              <a:rPr lang="zh-CN" smtClean="0">
                <a:cs typeface="方正舒体"/>
              </a:rPr>
              <a:t>技術</a:t>
            </a:r>
            <a:endParaRPr lang="zh-HK" smtClean="0"/>
          </a:p>
          <a:p>
            <a:pPr eaLnBrk="1" hangingPunct="1"/>
            <a:r>
              <a:rPr lang="zh-HK" smtClean="0"/>
              <a:t>館中設有</a:t>
            </a:r>
            <a:r>
              <a:rPr lang="zh-HK" altLang="zh-HK" smtClean="0"/>
              <a:t>40</a:t>
            </a:r>
            <a:r>
              <a:rPr lang="zh-HK" smtClean="0"/>
              <a:t>多項體驗設施</a:t>
            </a:r>
          </a:p>
          <a:p>
            <a:pPr eaLnBrk="1" hangingPunct="1"/>
            <a:r>
              <a:rPr lang="zh-HK" smtClean="0"/>
              <a:t>包括在空中作畫的「立體畫家」</a:t>
            </a:r>
            <a:r>
              <a:rPr lang="zh-CN" smtClean="0">
                <a:cs typeface="方正舒体"/>
              </a:rPr>
              <a:t>、</a:t>
            </a:r>
            <a:r>
              <a:rPr lang="zh-HK" smtClean="0"/>
              <a:t>利用感應來演奏的「電子旋律」等</a:t>
            </a:r>
            <a:r>
              <a:rPr lang="zh-CN" smtClean="0">
                <a:cs typeface="方正舒体"/>
              </a:rPr>
              <a:t>有趣的</a:t>
            </a:r>
            <a:r>
              <a:rPr lang="zh-HK" altLang="zh-HK" smtClean="0"/>
              <a:t>IT</a:t>
            </a:r>
            <a:r>
              <a:rPr lang="zh-HK" smtClean="0"/>
              <a:t>遊戲</a:t>
            </a:r>
          </a:p>
          <a:p>
            <a:pPr eaLnBrk="1" hangingPunct="1"/>
            <a:endParaRPr lang="zh-CN" altLang="zh-HK" smtClean="0">
              <a:cs typeface="方正舒体"/>
            </a:endParaRPr>
          </a:p>
          <a:p>
            <a:pPr eaLnBrk="1" hangingPunct="1"/>
            <a:endParaRPr lang="zh-HK" altLang="zh-H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pic>
        <p:nvPicPr>
          <p:cNvPr id="39939" name="VID-20140518-WA0001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4800" y="404813"/>
            <a:ext cx="3463925" cy="6157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0140415_1147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3" b="9439"/>
          <a:stretch>
            <a:fillRect/>
          </a:stretch>
        </p:blipFill>
        <p:spPr>
          <a:xfrm>
            <a:off x="5435600" y="908050"/>
            <a:ext cx="3028950" cy="4038600"/>
          </a:xfrm>
        </p:spPr>
      </p:pic>
      <p:pic>
        <p:nvPicPr>
          <p:cNvPr id="40963" name="Picture 3" descr="20140415_1114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7475"/>
            <a:ext cx="3873500" cy="2905125"/>
          </a:xfrm>
        </p:spPr>
      </p:pic>
      <p:pic>
        <p:nvPicPr>
          <p:cNvPr id="40964" name="Picture 4" descr="20140415_1117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327275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429000"/>
            <a:ext cx="22669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798734" cy="1303867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</a:rPr>
              <a:t>第</a:t>
            </a:r>
            <a:r>
              <a:rPr lang="zh-TW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</a:rPr>
              <a:t>一</a:t>
            </a:r>
            <a:r>
              <a:rPr lang="zh-TW" alt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</a:rPr>
              <a:t>天</a:t>
            </a:r>
            <a:endParaRPr lang="zh-HK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zh-CN" smtClean="0">
                <a:ln>
                  <a:noFill/>
                </a:ln>
                <a:cs typeface="方正舒体"/>
              </a:rPr>
              <a:t>市民安全體驗館</a:t>
            </a:r>
            <a:endParaRPr lang="zh-HK" smtClean="0">
              <a:ln>
                <a:noFill/>
              </a:ln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00200"/>
            <a:ext cx="8218487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HK" smtClean="0"/>
              <a:t>使人民透過經歷各種災難、災害體驗，</a:t>
            </a:r>
            <a:r>
              <a:rPr lang="zh-CN" smtClean="0">
                <a:cs typeface="方正舒体"/>
              </a:rPr>
              <a:t>    </a:t>
            </a:r>
            <a:r>
              <a:rPr lang="zh-HK" smtClean="0"/>
              <a:t>加強人民對災難應變的能力及安全常識。</a:t>
            </a:r>
          </a:p>
          <a:p>
            <a:pPr eaLnBrk="1" hangingPunct="1">
              <a:lnSpc>
                <a:spcPct val="90000"/>
              </a:lnSpc>
            </a:pPr>
            <a:r>
              <a:rPr lang="zh-CN" smtClean="0">
                <a:cs typeface="方正舒体"/>
              </a:rPr>
              <a:t>共</a:t>
            </a:r>
            <a:r>
              <a:rPr lang="zh-CN" altLang="zh-HK" smtClean="0">
                <a:cs typeface="方正舒体"/>
              </a:rPr>
              <a:t>4</a:t>
            </a:r>
            <a:r>
              <a:rPr lang="zh-CN" smtClean="0">
                <a:cs typeface="方正舒体"/>
              </a:rPr>
              <a:t>層，設有</a:t>
            </a:r>
            <a:r>
              <a:rPr lang="zh-CN" altLang="zh-HK" smtClean="0">
                <a:cs typeface="方正舒体"/>
              </a:rPr>
              <a:t>20</a:t>
            </a:r>
            <a:r>
              <a:rPr lang="zh-CN" smtClean="0">
                <a:cs typeface="方正舒体"/>
              </a:rPr>
              <a:t>多種體驗項目</a:t>
            </a:r>
            <a:endParaRPr lang="zh-HK" smtClean="0"/>
          </a:p>
          <a:p>
            <a:pPr eaLnBrk="1" hangingPunct="1">
              <a:lnSpc>
                <a:spcPct val="90000"/>
              </a:lnSpc>
            </a:pPr>
            <a:r>
              <a:rPr lang="zh-CN" altLang="zh-HK" smtClean="0">
                <a:cs typeface="方正舒体"/>
              </a:rPr>
              <a:t>1</a:t>
            </a:r>
            <a:r>
              <a:rPr lang="zh-HK" smtClean="0"/>
              <a:t>樓</a:t>
            </a:r>
            <a:r>
              <a:rPr lang="zh-CN" smtClean="0">
                <a:cs typeface="方正舒体"/>
              </a:rPr>
              <a:t>：</a:t>
            </a:r>
            <a:r>
              <a:rPr lang="zh-HK" smtClean="0"/>
              <a:t>自然災害體驗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smtClean="0">
                <a:cs typeface="方正舒体"/>
              </a:rPr>
              <a:t>   包括</a:t>
            </a:r>
            <a:r>
              <a:rPr lang="zh-HK" smtClean="0"/>
              <a:t>有風災水災體驗場、地震體驗場、防災問答等設施</a:t>
            </a:r>
          </a:p>
          <a:p>
            <a:pPr eaLnBrk="1" hangingPunct="1">
              <a:lnSpc>
                <a:spcPct val="90000"/>
              </a:lnSpc>
            </a:pPr>
            <a:r>
              <a:rPr lang="zh-CN" altLang="zh-HK" smtClean="0">
                <a:cs typeface="方正舒体"/>
              </a:rPr>
              <a:t>2</a:t>
            </a:r>
            <a:r>
              <a:rPr lang="zh-HK" smtClean="0"/>
              <a:t>樓</a:t>
            </a:r>
            <a:r>
              <a:rPr lang="zh-CN" smtClean="0">
                <a:cs typeface="方正舒体"/>
              </a:rPr>
              <a:t>：</a:t>
            </a:r>
            <a:r>
              <a:rPr lang="zh-HK" smtClean="0"/>
              <a:t>人為災害體驗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smtClean="0">
                <a:cs typeface="方正舒体"/>
              </a:rPr>
              <a:t>   </a:t>
            </a:r>
            <a:r>
              <a:rPr lang="zh-HK" smtClean="0"/>
              <a:t>包</a:t>
            </a:r>
            <a:r>
              <a:rPr lang="zh-CN" smtClean="0">
                <a:cs typeface="方正舒体"/>
              </a:rPr>
              <a:t>括</a:t>
            </a:r>
            <a:r>
              <a:rPr lang="zh-HK" smtClean="0"/>
              <a:t>濃煙避難體驗、滅火器體驗等體驗活動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pic>
        <p:nvPicPr>
          <p:cNvPr id="43011" name="VID-20140416-WA0001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0388" y="1268413"/>
            <a:ext cx="5491162" cy="411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ln>
                <a:noFill/>
              </a:ln>
            </a:endParaRPr>
          </a:p>
        </p:txBody>
      </p:sp>
      <p:pic>
        <p:nvPicPr>
          <p:cNvPr id="44035" name="Picture 2" descr="20140415_1434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149350"/>
            <a:ext cx="2501900" cy="33369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5075" y="765175"/>
            <a:ext cx="3009900" cy="534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smtClean="0">
                <a:ln>
                  <a:noFill/>
                </a:ln>
                <a:cs typeface="方正舒体"/>
              </a:rPr>
              <a:t>明洞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smtClean="0">
                <a:cs typeface="方正舒体"/>
              </a:rPr>
              <a:t>首爾最大的購物商區</a:t>
            </a:r>
            <a:endParaRPr lang="zh-HK" smtClean="0"/>
          </a:p>
          <a:p>
            <a:pPr eaLnBrk="1" hangingPunct="1"/>
            <a:r>
              <a:rPr lang="zh-CN" smtClean="0">
                <a:cs typeface="方正舒体"/>
              </a:rPr>
              <a:t>上至高價</a:t>
            </a:r>
            <a:r>
              <a:rPr lang="zh-HK" smtClean="0"/>
              <a:t>品牌產品</a:t>
            </a:r>
            <a:r>
              <a:rPr lang="zh-CN" smtClean="0">
                <a:cs typeface="方正舒体"/>
              </a:rPr>
              <a:t>，下至路邊攤販</a:t>
            </a:r>
          </a:p>
          <a:p>
            <a:pPr eaLnBrk="1" hangingPunct="1"/>
            <a:r>
              <a:rPr lang="zh-CN" smtClean="0">
                <a:cs typeface="方正舒体"/>
              </a:rPr>
              <a:t>聚集了</a:t>
            </a:r>
            <a:r>
              <a:rPr lang="zh-HK" smtClean="0"/>
              <a:t>各種各樣的品牌專賣店、</a:t>
            </a:r>
            <a:r>
              <a:rPr lang="zh-CN" smtClean="0">
                <a:cs typeface="方正舒体"/>
              </a:rPr>
              <a:t>時裝店</a:t>
            </a:r>
            <a:r>
              <a:rPr lang="zh-HK" smtClean="0"/>
              <a:t>、</a:t>
            </a:r>
            <a:r>
              <a:rPr lang="zh-CN" smtClean="0">
                <a:cs typeface="方正舒体"/>
              </a:rPr>
              <a:t>化妝店、</a:t>
            </a:r>
            <a:r>
              <a:rPr lang="zh-HK" smtClean="0"/>
              <a:t>免稅店等</a:t>
            </a:r>
          </a:p>
          <a:p>
            <a:pPr eaLnBrk="1" hangingPunct="1"/>
            <a:r>
              <a:rPr lang="zh-CN" smtClean="0">
                <a:cs typeface="方正舒体"/>
              </a:rPr>
              <a:t>除了速食店、咖啡室、傳統韓式餐廳外，明洞還有很多地道小食路邊攤（炒年糕、魚串、長雪糕）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6866">
            <a:off x="-61913" y="3254375"/>
            <a:ext cx="44275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7915">
            <a:off x="60325" y="269875"/>
            <a:ext cx="39100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6707">
            <a:off x="6215063" y="3852863"/>
            <a:ext cx="34909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082925"/>
            <a:ext cx="24003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214">
            <a:off x="4219575" y="163513"/>
            <a:ext cx="46482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pPr eaLnBrk="1" hangingPunct="1"/>
            <a:r>
              <a:rPr lang="en-US" altLang="zh-TW" smtClean="0">
                <a:ln>
                  <a:noFill/>
                </a:ln>
              </a:rPr>
              <a:t/>
            </a:r>
            <a:br>
              <a:rPr lang="en-US" altLang="zh-TW" smtClean="0">
                <a:ln>
                  <a:noFill/>
                </a:ln>
              </a:rPr>
            </a:br>
            <a:endParaRPr lang="zh-HK" altLang="en-US" smtClean="0">
              <a:ln>
                <a:noFill/>
              </a:ln>
            </a:endParaRPr>
          </a:p>
        </p:txBody>
      </p:sp>
      <p:sp>
        <p:nvSpPr>
          <p:cNvPr id="47107" name="副標題 2"/>
          <p:cNvSpPr>
            <a:spLocks noGrp="1"/>
          </p:cNvSpPr>
          <p:nvPr>
            <p:ph type="subTitle" idx="1"/>
          </p:nvPr>
        </p:nvSpPr>
        <p:spPr>
          <a:xfrm>
            <a:off x="1008063" y="3846513"/>
            <a:ext cx="6858000" cy="855662"/>
          </a:xfrm>
        </p:spPr>
        <p:txBody>
          <a:bodyPr/>
          <a:lstStyle/>
          <a:p>
            <a:pPr eaLnBrk="1" hangingPunct="1"/>
            <a:endParaRPr lang="zh-HK" altLang="en-US" sz="360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4664"/>
            <a:ext cx="9855030" cy="5999743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" name="圓角矩形 4"/>
          <p:cNvSpPr/>
          <p:nvPr/>
        </p:nvSpPr>
        <p:spPr>
          <a:xfrm>
            <a:off x="5580063" y="822325"/>
            <a:ext cx="3540125" cy="13779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50" dirty="0">
                <a:solidFill>
                  <a:prstClr val="white"/>
                </a:solidFill>
              </a:rPr>
              <a:t>第四天</a:t>
            </a:r>
            <a:r>
              <a:rPr lang="en-US" altLang="zh-TW" sz="4050" dirty="0">
                <a:solidFill>
                  <a:prstClr val="white"/>
                </a:solidFill>
              </a:rPr>
              <a:t/>
            </a:r>
            <a:br>
              <a:rPr lang="en-US" altLang="zh-TW" sz="4050" dirty="0">
                <a:solidFill>
                  <a:prstClr val="white"/>
                </a:solidFill>
              </a:rPr>
            </a:br>
            <a:r>
              <a:rPr lang="zh-TW" altLang="en-US" sz="4050" dirty="0">
                <a:solidFill>
                  <a:prstClr val="white"/>
                </a:solidFill>
              </a:rPr>
              <a:t>仁川環保公園</a:t>
            </a:r>
            <a:endParaRPr lang="zh-HK" altLang="en-US" sz="4050" dirty="0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37388" y="2017713"/>
            <a:ext cx="633412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1350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3600" smtClean="0"/>
              <a:t>世界上管理最好的垃圾填埋場之一</a:t>
            </a: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zh-TW" altLang="en-US" sz="3600" smtClean="0"/>
              <a:t>最好的生態旅遊景點</a:t>
            </a:r>
            <a:endParaRPr lang="zh-HK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HK" sz="2800" smtClean="0"/>
              <a:t>https://www.youtube.com/watch?v=LPzdbEVzc1E</a:t>
            </a:r>
            <a:endParaRPr lang="zh-HK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n>
                  <a:noFill/>
                </a:ln>
              </a:rPr>
              <a:t>垃圾袋</a:t>
            </a:r>
            <a:endParaRPr lang="zh-HK" altLang="en-US" smtClean="0">
              <a:ln>
                <a:noFill/>
              </a:ln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黃色</a:t>
            </a:r>
            <a:r>
              <a:rPr lang="en-US" altLang="zh-TW" sz="3600" smtClean="0"/>
              <a:t>:</a:t>
            </a:r>
            <a:br>
              <a:rPr lang="en-US" altLang="zh-TW" sz="3600" smtClean="0"/>
            </a:br>
            <a:r>
              <a:rPr lang="zh-CN" altLang="en-US" sz="3000" smtClean="0">
                <a:cs typeface="方正舒体"/>
              </a:rPr>
              <a:t>食物垃圾，</a:t>
            </a:r>
            <a:r>
              <a:rPr lang="zh-TW" altLang="en-US" sz="3000" smtClean="0"/>
              <a:t>專門</a:t>
            </a:r>
            <a:r>
              <a:rPr lang="zh-CN" altLang="en-US" sz="3000" smtClean="0">
                <a:cs typeface="方正舒体"/>
              </a:rPr>
              <a:t>用</a:t>
            </a:r>
            <a:r>
              <a:rPr lang="zh-TW" altLang="en-US" sz="3000" smtClean="0"/>
              <a:t>於</a:t>
            </a:r>
            <a:r>
              <a:rPr lang="zh-CN" altLang="en-US" sz="3000" smtClean="0">
                <a:cs typeface="方正舒体"/>
              </a:rPr>
              <a:t>廚房剩菜、剩</a:t>
            </a:r>
            <a:r>
              <a:rPr lang="zh-TW" altLang="en-US" sz="3000" smtClean="0"/>
              <a:t>飯</a:t>
            </a:r>
            <a:r>
              <a:rPr lang="zh-CN" altLang="en-US" sz="3000" smtClean="0">
                <a:cs typeface="方正舒体"/>
              </a:rPr>
              <a:t>、果皮等</a:t>
            </a: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zh-TW" altLang="en-US" sz="3600" smtClean="0"/>
              <a:t>白色</a:t>
            </a:r>
            <a:r>
              <a:rPr lang="en-US" altLang="zh-TW" sz="3600" smtClean="0"/>
              <a:t>:</a:t>
            </a:r>
            <a:br>
              <a:rPr lang="en-US" altLang="zh-TW" sz="3600" smtClean="0"/>
            </a:br>
            <a:r>
              <a:rPr lang="zh-HK" altLang="en-US" smtClean="0"/>
              <a:t>用</a:t>
            </a:r>
            <a:r>
              <a:rPr lang="zh-TW" altLang="en-US" smtClean="0"/>
              <a:t>於</a:t>
            </a:r>
            <a:r>
              <a:rPr lang="zh-HK" altLang="en-US" smtClean="0"/>
              <a:t>一般垃圾</a:t>
            </a:r>
            <a:endParaRPr lang="zh-HK" altLang="en-US" sz="3600" smtClean="0"/>
          </a:p>
        </p:txBody>
      </p:sp>
    </p:spTree>
  </p:cSld>
  <p:clrMapOvr>
    <a:masterClrMapping/>
  </p:clrMapOvr>
  <p:transition spd="slow">
    <p:fad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08125" y="2770188"/>
            <a:ext cx="6686550" cy="1666875"/>
          </a:xfrm>
        </p:spPr>
        <p:txBody>
          <a:bodyPr/>
          <a:lstStyle/>
          <a:p>
            <a:pPr eaLnBrk="1" hangingPunct="1">
              <a:lnSpc>
                <a:spcPct val="300000"/>
              </a:lnSpc>
            </a:pPr>
            <a:r>
              <a:rPr lang="zh-TW" altLang="en-US" sz="2800" smtClean="0"/>
              <a:t>市民若胡亂把垃圾分類</a:t>
            </a:r>
            <a:r>
              <a:rPr lang="en-US" altLang="zh-TW" sz="2800" smtClean="0"/>
              <a:t>,</a:t>
            </a:r>
            <a:r>
              <a:rPr lang="zh-TW" altLang="en-US" sz="2800" smtClean="0"/>
              <a:t>將會受到</a:t>
            </a:r>
            <a:r>
              <a:rPr lang="zh-HK" altLang="en-US" sz="2800" smtClean="0"/>
              <a:t>處</a:t>
            </a:r>
            <a:r>
              <a:rPr lang="zh-TW" altLang="en-US" sz="2800" smtClean="0"/>
              <a:t>罰</a:t>
            </a:r>
            <a:endParaRPr lang="zh-HK" altLang="en-US" sz="2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zh-CN" altLang="en-US" smtClean="0">
                <a:ln>
                  <a:noFill/>
                </a:ln>
                <a:solidFill>
                  <a:schemeClr val="accent1"/>
                </a:solidFill>
                <a:cs typeface="方正舒体"/>
              </a:rPr>
              <a:t>行程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4" eaLnBrk="1" hangingPunct="1">
              <a:buFont typeface="Wingdings" panose="05000000000000000000" pitchFamily="2" charset="2"/>
              <a:buNone/>
            </a:pPr>
            <a:endParaRPr lang="en-US" altLang="zh-CN" smtClean="0">
              <a:cs typeface="方正舒体"/>
            </a:endParaRPr>
          </a:p>
          <a:p>
            <a:pPr eaLnBrk="1" hangingPunct="1"/>
            <a:r>
              <a:rPr lang="zh-CN" altLang="en-US" sz="2000" smtClean="0">
                <a:cs typeface="方正舒体"/>
              </a:rPr>
              <a:t>第一天 </a:t>
            </a:r>
            <a:r>
              <a:rPr lang="en-US" altLang="zh-CN" sz="2000" smtClean="0">
                <a:cs typeface="方正舒体"/>
              </a:rPr>
              <a:t>4</a:t>
            </a:r>
            <a:r>
              <a:rPr lang="zh-CN" altLang="en-US" sz="2000" smtClean="0">
                <a:cs typeface="方正舒体"/>
              </a:rPr>
              <a:t>月</a:t>
            </a:r>
            <a:r>
              <a:rPr lang="en-US" altLang="zh-CN" sz="2000" smtClean="0">
                <a:cs typeface="方正舒体"/>
              </a:rPr>
              <a:t>13</a:t>
            </a:r>
            <a:r>
              <a:rPr lang="zh-CN" altLang="en-US" sz="2000" smtClean="0">
                <a:cs typeface="方正舒体"/>
              </a:rPr>
              <a:t>日 </a:t>
            </a:r>
            <a:r>
              <a:rPr lang="en-US" altLang="zh-CN" sz="2000" smtClean="0">
                <a:cs typeface="方正舒体"/>
              </a:rPr>
              <a:t>(</a:t>
            </a:r>
            <a:r>
              <a:rPr lang="zh-CN" altLang="en-US" sz="2000" smtClean="0">
                <a:cs typeface="方正舒体"/>
              </a:rPr>
              <a:t>日</a:t>
            </a:r>
            <a:r>
              <a:rPr lang="en-US" altLang="zh-CN" sz="2000" smtClean="0">
                <a:cs typeface="方正舒体"/>
              </a:rPr>
              <a:t>) : KBS </a:t>
            </a:r>
            <a:r>
              <a:rPr lang="zh-CN" altLang="en-US" sz="2000" smtClean="0">
                <a:cs typeface="方正舒体"/>
              </a:rPr>
              <a:t>電視臺</a:t>
            </a:r>
          </a:p>
          <a:p>
            <a:pPr eaLnBrk="1" hangingPunct="1"/>
            <a:endParaRPr lang="zh-CN" altLang="en-US" sz="2000" smtClean="0">
              <a:cs typeface="方正舒体"/>
            </a:endParaRPr>
          </a:p>
          <a:p>
            <a:pPr eaLnBrk="1" hangingPunct="1"/>
            <a:r>
              <a:rPr lang="zh-CN" altLang="en-US" sz="2000" smtClean="0">
                <a:cs typeface="方正舒体"/>
              </a:rPr>
              <a:t>第二天 </a:t>
            </a:r>
            <a:r>
              <a:rPr lang="en-US" altLang="zh-CN" sz="2000" smtClean="0">
                <a:cs typeface="方正舒体"/>
              </a:rPr>
              <a:t>4</a:t>
            </a:r>
            <a:r>
              <a:rPr lang="zh-CN" altLang="en-US" sz="2000" smtClean="0">
                <a:cs typeface="方正舒体"/>
              </a:rPr>
              <a:t>月</a:t>
            </a:r>
            <a:r>
              <a:rPr lang="en-US" altLang="zh-CN" sz="2000" smtClean="0">
                <a:cs typeface="方正舒体"/>
              </a:rPr>
              <a:t>14</a:t>
            </a:r>
            <a:r>
              <a:rPr lang="zh-CN" altLang="en-US" sz="2000" smtClean="0">
                <a:cs typeface="方正舒体"/>
              </a:rPr>
              <a:t>日 </a:t>
            </a:r>
            <a:r>
              <a:rPr lang="en-US" altLang="zh-CN" sz="2000" smtClean="0">
                <a:cs typeface="方正舒体"/>
              </a:rPr>
              <a:t>(</a:t>
            </a:r>
            <a:r>
              <a:rPr lang="zh-CN" altLang="en-US" sz="2000" smtClean="0">
                <a:cs typeface="方正舒体"/>
              </a:rPr>
              <a:t>一</a:t>
            </a:r>
            <a:r>
              <a:rPr lang="en-US" altLang="zh-CN" sz="2000" smtClean="0">
                <a:cs typeface="方正舒体"/>
              </a:rPr>
              <a:t>) : </a:t>
            </a:r>
            <a:r>
              <a:rPr lang="zh-CN" altLang="en-US" sz="2000" smtClean="0">
                <a:cs typeface="方正舒体"/>
              </a:rPr>
              <a:t>戰爭紀念館 </a:t>
            </a:r>
            <a:r>
              <a:rPr lang="en-US" altLang="zh-CN" sz="2000" smtClean="0">
                <a:cs typeface="方正舒体"/>
              </a:rPr>
              <a:t>&gt; </a:t>
            </a:r>
            <a:r>
              <a:rPr lang="zh-CN" altLang="en-US" sz="2000" smtClean="0">
                <a:cs typeface="方正舒体"/>
              </a:rPr>
              <a:t>景福宮 </a:t>
            </a:r>
            <a:r>
              <a:rPr lang="en-US" altLang="zh-CN" sz="2000" smtClean="0">
                <a:cs typeface="方正舒体"/>
              </a:rPr>
              <a:t>&gt;</a:t>
            </a:r>
            <a:r>
              <a:rPr lang="zh-CN" altLang="en-US" sz="2000" smtClean="0">
                <a:cs typeface="方正舒体"/>
              </a:rPr>
              <a:t>新村梨花女子大學 </a:t>
            </a:r>
            <a:r>
              <a:rPr lang="en-US" altLang="zh-CN" sz="2000" smtClean="0">
                <a:cs typeface="方正舒体"/>
              </a:rPr>
              <a:t>&gt; </a:t>
            </a:r>
            <a:r>
              <a:rPr lang="zh-CN" altLang="en-US" sz="2000" smtClean="0">
                <a:cs typeface="方正舒体"/>
              </a:rPr>
              <a:t>韓屋村</a:t>
            </a:r>
          </a:p>
          <a:p>
            <a:pPr eaLnBrk="1" hangingPunct="1"/>
            <a:endParaRPr lang="zh-CN" altLang="en-US" sz="2000" smtClean="0">
              <a:cs typeface="方正舒体"/>
            </a:endParaRPr>
          </a:p>
          <a:p>
            <a:pPr eaLnBrk="1" hangingPunct="1"/>
            <a:r>
              <a:rPr lang="zh-CN" altLang="en-US" sz="2000" smtClean="0">
                <a:cs typeface="方正舒体"/>
              </a:rPr>
              <a:t>第三天 </a:t>
            </a:r>
            <a:r>
              <a:rPr lang="en-US" altLang="zh-CN" sz="2000" smtClean="0">
                <a:cs typeface="方正舒体"/>
              </a:rPr>
              <a:t>4</a:t>
            </a:r>
            <a:r>
              <a:rPr lang="zh-CN" altLang="en-US" sz="2000" smtClean="0">
                <a:cs typeface="方正舒体"/>
              </a:rPr>
              <a:t>月</a:t>
            </a:r>
            <a:r>
              <a:rPr lang="en-US" altLang="zh-CN" sz="2000" smtClean="0">
                <a:cs typeface="方正舒体"/>
              </a:rPr>
              <a:t>15</a:t>
            </a:r>
            <a:r>
              <a:rPr lang="zh-CN" altLang="en-US" sz="2000" smtClean="0">
                <a:cs typeface="方正舒体"/>
              </a:rPr>
              <a:t>日 </a:t>
            </a:r>
            <a:r>
              <a:rPr lang="en-US" altLang="zh-CN" sz="2000" smtClean="0">
                <a:cs typeface="方正舒体"/>
              </a:rPr>
              <a:t>(</a:t>
            </a:r>
            <a:r>
              <a:rPr lang="zh-CN" altLang="en-US" sz="2000" smtClean="0">
                <a:cs typeface="方正舒体"/>
              </a:rPr>
              <a:t>二</a:t>
            </a:r>
            <a:r>
              <a:rPr lang="en-US" altLang="zh-CN" sz="2000" smtClean="0">
                <a:cs typeface="方正舒体"/>
              </a:rPr>
              <a:t>) : DIGITAL PAVILLON &gt; </a:t>
            </a:r>
            <a:r>
              <a:rPr lang="zh-CN" altLang="en-US" sz="2000" smtClean="0">
                <a:cs typeface="方正舒体"/>
              </a:rPr>
              <a:t>市民安全體驗館 </a:t>
            </a:r>
            <a:r>
              <a:rPr lang="en-US" altLang="zh-CN" sz="2000" smtClean="0">
                <a:cs typeface="方正舒体"/>
              </a:rPr>
              <a:t>&gt; </a:t>
            </a:r>
            <a:r>
              <a:rPr lang="zh-CN" altLang="en-US" sz="2000" smtClean="0">
                <a:cs typeface="方正舒体"/>
              </a:rPr>
              <a:t>明洞</a:t>
            </a:r>
          </a:p>
          <a:p>
            <a:pPr eaLnBrk="1" hangingPunct="1"/>
            <a:endParaRPr lang="zh-CN" altLang="en-US" sz="2000" smtClean="0">
              <a:cs typeface="方正舒体"/>
            </a:endParaRPr>
          </a:p>
          <a:p>
            <a:pPr eaLnBrk="1" hangingPunct="1"/>
            <a:r>
              <a:rPr lang="zh-CN" altLang="en-US" sz="2000" smtClean="0">
                <a:cs typeface="方正舒体"/>
              </a:rPr>
              <a:t>第四天 </a:t>
            </a:r>
            <a:r>
              <a:rPr lang="en-US" altLang="zh-CN" sz="2000" smtClean="0">
                <a:cs typeface="方正舒体"/>
              </a:rPr>
              <a:t>4</a:t>
            </a:r>
            <a:r>
              <a:rPr lang="zh-CN" altLang="en-US" sz="2000" smtClean="0">
                <a:cs typeface="方正舒体"/>
              </a:rPr>
              <a:t>月</a:t>
            </a:r>
            <a:r>
              <a:rPr lang="en-US" altLang="zh-CN" sz="2000" smtClean="0">
                <a:cs typeface="方正舒体"/>
              </a:rPr>
              <a:t>16</a:t>
            </a:r>
            <a:r>
              <a:rPr lang="zh-CN" altLang="en-US" sz="2000" smtClean="0">
                <a:cs typeface="方正舒体"/>
              </a:rPr>
              <a:t>日 </a:t>
            </a:r>
            <a:r>
              <a:rPr lang="en-US" altLang="zh-CN" sz="2000" smtClean="0">
                <a:cs typeface="方正舒体"/>
              </a:rPr>
              <a:t>(</a:t>
            </a:r>
            <a:r>
              <a:rPr lang="zh-CN" altLang="en-US" sz="2000" smtClean="0">
                <a:cs typeface="方正舒体"/>
              </a:rPr>
              <a:t>三</a:t>
            </a:r>
            <a:r>
              <a:rPr lang="en-US" altLang="zh-CN" sz="2000" smtClean="0">
                <a:cs typeface="方正舒体"/>
              </a:rPr>
              <a:t>) : </a:t>
            </a:r>
            <a:r>
              <a:rPr lang="zh-CN" altLang="en-US" sz="2000" smtClean="0">
                <a:cs typeface="方正舒体"/>
              </a:rPr>
              <a:t>仁川</a:t>
            </a:r>
            <a:r>
              <a:rPr lang="en-US" altLang="zh-CN" sz="2000" smtClean="0">
                <a:cs typeface="方正舒体"/>
              </a:rPr>
              <a:t>DREAMPARK </a:t>
            </a:r>
            <a:r>
              <a:rPr lang="zh-CN" altLang="en-US" sz="2000" smtClean="0">
                <a:cs typeface="方正舒体"/>
              </a:rPr>
              <a:t>環保公園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97" decel="100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7" decel="100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7" decel="100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7" decel="100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500" smtClean="0">
                <a:ln>
                  <a:noFill/>
                </a:ln>
              </a:rPr>
              <a:t>風景</a:t>
            </a:r>
            <a:endParaRPr lang="zh-HK" altLang="en-US" sz="4500" smtClean="0">
              <a:ln>
                <a:noFill/>
              </a:ln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775" y="2490788"/>
            <a:ext cx="6656388" cy="3444875"/>
          </a:xfrm>
        </p:spPr>
      </p:pic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1112838"/>
            <a:ext cx="2684463" cy="476408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201738"/>
            <a:ext cx="5578475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1630363"/>
            <a:ext cx="7161213" cy="403701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48155">
            <a:off x="1468438" y="1276350"/>
            <a:ext cx="2578100" cy="457517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80">
            <a:off x="5189538" y="1141413"/>
            <a:ext cx="2898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>
          <a:xfrm>
            <a:off x="1692275" y="3068638"/>
            <a:ext cx="6686550" cy="2636837"/>
          </a:xfrm>
        </p:spPr>
        <p:txBody>
          <a:bodyPr/>
          <a:lstStyle/>
          <a:p>
            <a:pPr eaLnBrk="1" hangingPunct="1"/>
            <a:r>
              <a:rPr lang="zh-TW" altLang="en-US" sz="4800" smtClean="0"/>
              <a:t>我們的感想</a:t>
            </a:r>
            <a:endParaRPr lang="zh-HK" alt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H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4B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曾霈銚</a:t>
            </a:r>
            <a:r>
              <a:rPr lang="en-US" altLang="zh-H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zh-H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zh-HK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在這韓國考察之旅中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最令我印象深刻的景點是市民安全體驗館。因為在這裡我們能親身體驗地震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颱風和火災的情境。從中我們能學會逃生的技巧，以及感受到韓國政府對國民的愛惜。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此外，我亦十分欣賞韓國政府實行的環保措施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如把垃圾分類和樓宇與樓宇之間有一定的距離等等。這些措施都能有助減少對地球造成污染及令國民的環保意識提高。</a:t>
            </a:r>
            <a:endParaRPr lang="zh-HK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H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4E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張寶琳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zh-HK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2320925"/>
            <a:ext cx="7775575" cy="23082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HK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為期四天的韓國考察，每天安排的活動都很充實和有意義，對於第一次出國的我無疑是一個很難得的體驗。學校舉辦的考察使我有機會走出香港，去其他國家體驗不同於香港的文化和歷史，也擴闊了自己對世界的眼界。 </a:t>
            </a:r>
            <a:endParaRPr lang="zh-HK" sz="180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HK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  </a:t>
            </a:r>
            <a:endParaRPr lang="zh-HK" sz="180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HK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    </a:t>
            </a:r>
            <a:endParaRPr lang="zh-HK" sz="48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450" y="765175"/>
            <a:ext cx="6799263" cy="5097463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zh-HK" altLang="zh-HK" sz="200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尤其喜歡韓國人注重健康的傳統飲食，例如泡菜、人蔘湯等，但同時發現韓國也受著全球化的影響，滿街都能看到咖啡屋和快餐店。另外，對歷史尤其熱愛的自己，對韓國戰爭紀念館特別深刻。去到現場時，自己猶親身經歷一樣，看到一座一座紀念碑和各種防衛装置、武器和戰爭装備，加上一旁的導遊解說，比起在書本看到的一幀幀相片，感覺更加真實和有感慨，引發了其他的思考。歷史就是記載人們的生活，在這次考察中我能了解并體驗到韓國人們的生活，相信這是學習韓國歷史最直接和最有效的方法。</a:t>
            </a:r>
            <a:endParaRPr lang="en-US" altLang="zh-HK" sz="2000" dirty="0" smtClean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zh-HK" altLang="zh-HK" sz="2000" dirty="0" smtClean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無論</a:t>
            </a:r>
            <a:r>
              <a:rPr lang="zh-HK" altLang="zh-HK" sz="200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在考察中或是在考察前做預備時，一切所得到的知識都是珍貴的，因此這次考察使我更加熱愛歷史和其他地方的文化。所以，十分希望來年還有機會得到資助去其他地方考察，因為這些經驗對於我們基層學生來說的確十分難得！</a:t>
            </a:r>
            <a:endParaRPr lang="zh-HK" altLang="zh-HK" sz="4000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zh-HK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n>
                  <a:noFill/>
                </a:ln>
              </a:rPr>
              <a:t>4E </a:t>
            </a:r>
            <a:r>
              <a:rPr lang="zh-TW" altLang="en-US" smtClean="0">
                <a:ln>
                  <a:noFill/>
                </a:ln>
              </a:rPr>
              <a:t>郭琛兒</a:t>
            </a:r>
            <a:endParaRPr lang="zh-HK" altLang="en-US" smtClean="0">
              <a:ln>
                <a:noFill/>
              </a:ln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338" y="2420938"/>
            <a:ext cx="6799262" cy="3444875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在這次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韓國考察之旅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中，最令我深刻的景點是</a:t>
            </a:r>
            <a:r>
              <a:rPr lang="zh-HK" altLang="zh-HK" sz="200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韓國戰爭</a:t>
            </a:r>
            <a:r>
              <a:rPr lang="zh-HK" altLang="zh-HK" sz="2000" dirty="0" smtClean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紀念館</a:t>
            </a:r>
            <a:r>
              <a:rPr lang="zh-TW" altLang="en-US" sz="2000" dirty="0" smtClean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，</a:t>
            </a:r>
            <a:r>
              <a:rPr lang="zh-HK" altLang="zh-HK" sz="2000" dirty="0" smtClean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紀念館</a:t>
            </a:r>
            <a:r>
              <a:rPr lang="zh-TW" altLang="en-US" sz="2000" dirty="0" smtClean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中的一艘戰艦引起了我的注意，戰艦不單止龐大，戰艦上更保存了戰後所留下的槍孔，每一個槍孔確實地記下了當時的</a:t>
            </a:r>
            <a:r>
              <a:rPr lang="zh-HK" altLang="zh-HK" sz="2000" dirty="0" smtClean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歷史</a:t>
            </a:r>
            <a:r>
              <a:rPr lang="zh-TW" altLang="en-US" sz="2000" dirty="0" smtClean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，再加上導遊的介紹，使我更了解當地的</a:t>
            </a:r>
            <a:r>
              <a:rPr lang="zh-HK" altLang="zh-HK" sz="2000" dirty="0" smtClean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歷史</a:t>
            </a:r>
            <a:r>
              <a:rPr lang="zh-TW" altLang="en-US" sz="2000" dirty="0" smtClean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其次，較為深刻的亦有仁</a:t>
            </a:r>
            <a:r>
              <a:rPr lang="zh-TW" altLang="en-US" sz="2000" dirty="0" smtClean="0">
                <a:solidFill>
                  <a:schemeClr val="tx1"/>
                </a:solidFill>
              </a:rPr>
              <a:t>川環保公園，他們將一個大型堆填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場化成一個夢想公園，加上韓國當局極為重視國家的環保問題，他們推行多項措施改善國家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環保問題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，我認為香港是應該向韓國學習的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HK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HK" smtClean="0">
                <a:ln>
                  <a:noFill/>
                </a:ln>
                <a:cs typeface="方正舒体"/>
              </a:rPr>
              <a:t>蔡雅婷</a:t>
            </a:r>
            <a:r>
              <a:rPr lang="en-US" altLang="zh-HK" smtClean="0">
                <a:ln>
                  <a:noFill/>
                </a:ln>
              </a:rPr>
              <a:t> 4E</a:t>
            </a:r>
            <a:endParaRPr lang="zh-HK" altLang="en-US" smtClean="0">
              <a:ln>
                <a:noFill/>
              </a:ln>
            </a:endParaRPr>
          </a:p>
        </p:txBody>
      </p:sp>
      <p:sp>
        <p:nvSpPr>
          <p:cNvPr id="614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zh-HK" sz="1800" smtClean="0">
                <a:cs typeface="方正舒体"/>
              </a:rPr>
              <a:t>這次借學校寶貴的機會能有幸去到韓國考察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雖然第一次出國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當中有很多因素讓我感到很期待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但最讓我興奮和期待的還是能去到韓國一些具歷史文化的地方。</a:t>
            </a:r>
            <a:endParaRPr lang="zh-TW" altLang="zh-HK" sz="1800" smtClean="0"/>
          </a:p>
          <a:p>
            <a:pPr eaLnBrk="1" hangingPunct="1"/>
            <a:r>
              <a:rPr lang="en-US" altLang="zh-HK" sz="1800" smtClean="0"/>
              <a:t> </a:t>
            </a:r>
            <a:r>
              <a:rPr lang="zh-TW" altLang="zh-HK" sz="1800" smtClean="0"/>
              <a:t> </a:t>
            </a:r>
            <a:r>
              <a:rPr lang="zh-CN" altLang="zh-HK" sz="1800" smtClean="0">
                <a:cs typeface="方正舒体"/>
              </a:rPr>
              <a:t>到了韓國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學校為我們安排了一連串很有意思的參觀活動。例如去景福宮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戰爭領事館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韓屋村等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甚至我們還去到梨花大學和當地的學生進行了一個交流。在這些參觀活動當中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讓我印象最深刻的自然是景福宮。當我還未下車的時候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景福宮宏偉的建築已經吸引了我。踏進景福宮時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彷彿就像是回到了當時的年代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世宗大王和各種官員在殿裡辦事的模樣也好像出現在眼前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十分壯觀。此外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戰爭領事館也讓我印象十分深刻。未去韓國之前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我在網上有稍稍搜尋了一些戰爭領事館的資料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當我去到當地時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眼前見到的景觀比起圖片的壯觀很多</a:t>
            </a:r>
            <a:r>
              <a:rPr lang="en-US" altLang="zh-HK" sz="1800" smtClean="0"/>
              <a:t>.</a:t>
            </a:r>
            <a:r>
              <a:rPr lang="zh-CN" altLang="zh-HK" sz="1800" smtClean="0">
                <a:cs typeface="方正舒体"/>
              </a:rPr>
              <a:t>那裡有很多的戰爭時的飛機和坦克等</a:t>
            </a:r>
            <a:r>
              <a:rPr lang="en-US" altLang="zh-HK" sz="1800" smtClean="0"/>
              <a:t>,</a:t>
            </a:r>
            <a:r>
              <a:rPr lang="zh-CN" altLang="zh-HK" sz="1800" smtClean="0">
                <a:cs typeface="方正舒体"/>
              </a:rPr>
              <a:t>都足以能夠讓我們對當時的歷史有個基本的認識。</a:t>
            </a:r>
            <a:endParaRPr lang="zh-TW" altLang="zh-HK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chemeClr val="accent1"/>
                </a:solidFill>
                <a:cs typeface="方正舒体"/>
              </a:rPr>
              <a:t>   第一站 </a:t>
            </a:r>
            <a:r>
              <a:rPr lang="en-US" altLang="zh-CN" sz="3600" smtClean="0">
                <a:solidFill>
                  <a:schemeClr val="accent1"/>
                </a:solidFill>
                <a:cs typeface="方正舒体"/>
              </a:rPr>
              <a:t>&gt; KBS</a:t>
            </a:r>
            <a:r>
              <a:rPr lang="zh-CN" altLang="en-US" sz="3600" smtClean="0">
                <a:solidFill>
                  <a:schemeClr val="accent1"/>
                </a:solidFill>
                <a:cs typeface="方正舒体"/>
              </a:rPr>
              <a:t>電視臺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3600" smtClean="0">
              <a:solidFill>
                <a:schemeClr val="accent1"/>
              </a:solidFill>
              <a:cs typeface="方正舒体"/>
            </a:endParaRPr>
          </a:p>
        </p:txBody>
      </p:sp>
      <p:pic>
        <p:nvPicPr>
          <p:cNvPr id="24579" name="Picture 4" descr="DSC_0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705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zh-HK" smtClean="0">
                <a:cs typeface="方正舒体"/>
              </a:rPr>
              <a:t>其實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這次的韓國考察讓我們獲益良多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有人說</a:t>
            </a:r>
            <a:r>
              <a:rPr lang="en-US" altLang="zh-HK" smtClean="0"/>
              <a:t>:</a:t>
            </a:r>
            <a:r>
              <a:rPr lang="zh-CN" altLang="zh-HK" smtClean="0">
                <a:cs typeface="方正舒体"/>
              </a:rPr>
              <a:t>行萬里路不如讀萬卷書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我并不認同。就拿這次韓國考察來說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我們參觀的地方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見到的景觀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學到的知識遠遠不是在書本上能學到的</a:t>
            </a:r>
            <a:r>
              <a:rPr lang="en-US" altLang="zh-HK" smtClean="0"/>
              <a:t>.</a:t>
            </a:r>
            <a:r>
              <a:rPr lang="zh-CN" altLang="zh-HK" smtClean="0">
                <a:cs typeface="方正舒体"/>
              </a:rPr>
              <a:t>所以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很感謝學校有這次的機會讓我們來到韓國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見識了韓國的文化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也學到了一些古代的歷史</a:t>
            </a:r>
            <a:r>
              <a:rPr lang="en-US" altLang="zh-HK" smtClean="0"/>
              <a:t>.</a:t>
            </a:r>
            <a:r>
              <a:rPr lang="zh-CN" altLang="zh-HK" smtClean="0">
                <a:cs typeface="方正舒体"/>
              </a:rPr>
              <a:t>希望以後學校還能舉辦同樣的活動</a:t>
            </a:r>
            <a:r>
              <a:rPr lang="en-US" altLang="zh-HK" smtClean="0"/>
              <a:t>,</a:t>
            </a:r>
            <a:r>
              <a:rPr lang="zh-CN" altLang="zh-HK" smtClean="0">
                <a:cs typeface="方正舒体"/>
              </a:rPr>
              <a:t>讓我們能有更多的機會到外國學習更多知識。</a:t>
            </a:r>
            <a:endParaRPr lang="zh-TW" altLang="zh-HK" smtClean="0"/>
          </a:p>
          <a:p>
            <a:pPr eaLnBrk="1" hangingPunct="1"/>
            <a:endParaRPr lang="zh-HK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>
              <a:ln>
                <a:noFill/>
              </a:ln>
            </a:endParaRPr>
          </a:p>
        </p:txBody>
      </p:sp>
      <p:pic>
        <p:nvPicPr>
          <p:cNvPr id="63491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9331325" cy="5978525"/>
          </a:xfrm>
        </p:spPr>
      </p:pic>
      <p:sp>
        <p:nvSpPr>
          <p:cNvPr id="6" name="矩形 5"/>
          <p:cNvSpPr/>
          <p:nvPr/>
        </p:nvSpPr>
        <p:spPr>
          <a:xfrm>
            <a:off x="2624138" y="1458913"/>
            <a:ext cx="3270250" cy="6937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Thank you </a:t>
            </a:r>
            <a:r>
              <a:rPr lang="en-US" altLang="zh-TW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Wingdings" panose="05000000000000000000" pitchFamily="2" charset="2"/>
              </a:rPr>
              <a:t></a:t>
            </a:r>
            <a:endParaRPr lang="zh-TW" alt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692150"/>
            <a:ext cx="8915400" cy="5181600"/>
          </a:xfrm>
        </p:spPr>
        <p:txBody>
          <a:bodyPr/>
          <a:lstStyle/>
          <a:p>
            <a:pPr eaLnBrk="1" hangingPunct="1"/>
            <a:endParaRPr lang="en-US" altLang="zh-CN" sz="1600" smtClean="0">
              <a:cs typeface="方正舒体"/>
            </a:endParaRPr>
          </a:p>
          <a:p>
            <a:pPr eaLnBrk="1" hangingPunct="1"/>
            <a:r>
              <a:rPr lang="en-US" altLang="zh-CN" smtClean="0">
                <a:cs typeface="方正舒体"/>
              </a:rPr>
              <a:t>KBS</a:t>
            </a:r>
            <a:r>
              <a:rPr lang="zh-CN" altLang="en-US" smtClean="0">
                <a:cs typeface="方正舒体"/>
              </a:rPr>
              <a:t>電視臺</a:t>
            </a:r>
            <a:r>
              <a:rPr lang="en-US" altLang="zh-CN" smtClean="0">
                <a:cs typeface="方正舒体"/>
              </a:rPr>
              <a:t>:</a:t>
            </a:r>
          </a:p>
          <a:p>
            <a:pPr eaLnBrk="1" hangingPunct="1"/>
            <a:endParaRPr lang="en-US" altLang="zh-CN" sz="1600" smtClean="0">
              <a:cs typeface="方正舒体"/>
            </a:endParaRPr>
          </a:p>
          <a:p>
            <a:pPr eaLnBrk="1" hangingPunct="1"/>
            <a:r>
              <a:rPr lang="zh-CN" altLang="en-US" sz="1800" b="1" smtClean="0">
                <a:cs typeface="方正舒体"/>
              </a:rPr>
              <a:t>韓國放送公社</a:t>
            </a:r>
            <a:r>
              <a:rPr lang="en-US" altLang="zh-CN" sz="1800" smtClean="0">
                <a:cs typeface="方正舒体"/>
              </a:rPr>
              <a:t>(</a:t>
            </a:r>
            <a:r>
              <a:rPr lang="zh-HK" altLang="zh-CN" sz="1800" b="1" smtClean="0"/>
              <a:t>K</a:t>
            </a:r>
            <a:r>
              <a:rPr lang="zh-HK" altLang="zh-CN" sz="1800" smtClean="0"/>
              <a:t>orean </a:t>
            </a:r>
            <a:r>
              <a:rPr lang="zh-HK" altLang="zh-CN" sz="1800" b="1" smtClean="0"/>
              <a:t>B</a:t>
            </a:r>
            <a:r>
              <a:rPr lang="zh-HK" altLang="zh-CN" sz="1800" smtClean="0"/>
              <a:t>roadcasting </a:t>
            </a:r>
            <a:r>
              <a:rPr lang="zh-HK" altLang="zh-CN" sz="1800" b="1" smtClean="0"/>
              <a:t>S</a:t>
            </a:r>
            <a:r>
              <a:rPr lang="zh-HK" altLang="zh-CN" sz="1800" smtClean="0"/>
              <a:t>ystem</a:t>
            </a:r>
            <a:r>
              <a:rPr lang="en-US" altLang="zh-CN" sz="1800" smtClean="0">
                <a:cs typeface="方正舒体"/>
              </a:rPr>
              <a:t>, </a:t>
            </a:r>
            <a:r>
              <a:rPr lang="zh-CN" altLang="en-US" sz="1800" smtClean="0">
                <a:cs typeface="方正舒体"/>
              </a:rPr>
              <a:t>縮寫</a:t>
            </a:r>
            <a:r>
              <a:rPr lang="en-US" altLang="zh-CN" sz="1800" smtClean="0">
                <a:cs typeface="方正舒体"/>
              </a:rPr>
              <a:t>:</a:t>
            </a:r>
            <a:r>
              <a:rPr lang="zh-HK" altLang="zh-CN" sz="1800" b="1" smtClean="0"/>
              <a:t>KBS</a:t>
            </a:r>
            <a:r>
              <a:rPr lang="zh-CN" altLang="en-US" sz="1800" smtClean="0">
                <a:cs typeface="方正舒体"/>
              </a:rPr>
              <a:t>）</a:t>
            </a:r>
          </a:p>
          <a:p>
            <a:pPr eaLnBrk="1" hangingPunct="1"/>
            <a:r>
              <a:rPr lang="zh-CN" altLang="en-US" sz="1800" smtClean="0">
                <a:cs typeface="方正舒体"/>
              </a:rPr>
              <a:t>是大韓民國最早的</a:t>
            </a:r>
            <a:r>
              <a:rPr lang="zh-CN" altLang="en-US" sz="1800" b="1" smtClean="0">
                <a:cs typeface="方正舒体"/>
              </a:rPr>
              <a:t>公營電視臺</a:t>
            </a:r>
            <a:r>
              <a:rPr lang="zh-CN" altLang="en-US" sz="1800" smtClean="0">
                <a:cs typeface="方正舒体"/>
              </a:rPr>
              <a:t>與</a:t>
            </a:r>
            <a:r>
              <a:rPr lang="zh-CN" altLang="en-US" sz="1800" b="1" smtClean="0">
                <a:cs typeface="方正舒体"/>
              </a:rPr>
              <a:t>廣播電臺</a:t>
            </a:r>
            <a:r>
              <a:rPr lang="zh-CN" altLang="en-US" sz="2600" smtClean="0">
                <a:cs typeface="方正舒体"/>
              </a:rPr>
              <a:t> </a:t>
            </a:r>
          </a:p>
          <a:p>
            <a:pPr eaLnBrk="1" hangingPunct="1"/>
            <a:endParaRPr lang="zh-CN" altLang="en-US" sz="1800" smtClean="0">
              <a:cs typeface="方正舒体"/>
            </a:endParaRPr>
          </a:p>
          <a:p>
            <a:pPr eaLnBrk="1" hangingPunct="1"/>
            <a:r>
              <a:rPr lang="zh-CN" altLang="en-US" sz="1800" smtClean="0">
                <a:cs typeface="方正舒体"/>
              </a:rPr>
              <a:t>前身是</a:t>
            </a:r>
            <a:r>
              <a:rPr lang="zh-CN" altLang="en-US" sz="1800" b="1" smtClean="0">
                <a:cs typeface="方正舒体"/>
              </a:rPr>
              <a:t>朝鮮日治時期間</a:t>
            </a:r>
            <a:r>
              <a:rPr lang="zh-CN" altLang="en-US" sz="1800" smtClean="0">
                <a:cs typeface="方正舒体"/>
              </a:rPr>
              <a:t>成立的</a:t>
            </a:r>
            <a:r>
              <a:rPr lang="zh-CN" altLang="en-US" sz="1800" b="1" smtClean="0">
                <a:cs typeface="方正舒体"/>
              </a:rPr>
              <a:t>社團法人朝鮮放送協會</a:t>
            </a:r>
          </a:p>
          <a:p>
            <a:pPr eaLnBrk="1" hangingPunct="1"/>
            <a:endParaRPr lang="zh-CN" altLang="en-US" sz="1800" smtClean="0">
              <a:cs typeface="方正舒体"/>
            </a:endParaRPr>
          </a:p>
          <a:p>
            <a:pPr eaLnBrk="1" hangingPunct="1"/>
            <a:r>
              <a:rPr lang="zh-CN" altLang="en-US" sz="1800" smtClean="0">
                <a:cs typeface="方正舒体"/>
              </a:rPr>
              <a:t>經過幾次變遷</a:t>
            </a:r>
            <a:r>
              <a:rPr lang="en-US" altLang="zh-CN" sz="1800" smtClean="0">
                <a:cs typeface="方正舒体"/>
              </a:rPr>
              <a:t>,</a:t>
            </a:r>
            <a:r>
              <a:rPr lang="zh-CN" altLang="en-US" sz="1800" smtClean="0">
                <a:cs typeface="方正舒体"/>
              </a:rPr>
              <a:t>直至</a:t>
            </a:r>
            <a:r>
              <a:rPr lang="en-US" altLang="zh-CN" sz="1800" smtClean="0">
                <a:cs typeface="方正舒体"/>
              </a:rPr>
              <a:t>1973</a:t>
            </a:r>
            <a:r>
              <a:rPr lang="zh-CN" altLang="en-US" sz="1800" smtClean="0">
                <a:cs typeface="方正舒体"/>
              </a:rPr>
              <a:t>年</a:t>
            </a:r>
            <a:r>
              <a:rPr lang="en-US" altLang="zh-CN" sz="1800" smtClean="0">
                <a:cs typeface="方正舒体"/>
              </a:rPr>
              <a:t>3</a:t>
            </a:r>
            <a:r>
              <a:rPr lang="zh-CN" altLang="en-US" sz="1800" smtClean="0">
                <a:cs typeface="方正舒体"/>
              </a:rPr>
              <a:t>月</a:t>
            </a:r>
            <a:r>
              <a:rPr lang="en-US" altLang="zh-CN" sz="1800" smtClean="0">
                <a:cs typeface="方正舒体"/>
              </a:rPr>
              <a:t>3</a:t>
            </a:r>
            <a:r>
              <a:rPr lang="zh-CN" altLang="en-US" sz="1800" smtClean="0">
                <a:cs typeface="方正舒体"/>
              </a:rPr>
              <a:t>日</a:t>
            </a:r>
            <a:r>
              <a:rPr lang="en-US" altLang="zh-CN" sz="1800" smtClean="0">
                <a:cs typeface="方正舒体"/>
              </a:rPr>
              <a:t>,</a:t>
            </a:r>
            <a:r>
              <a:rPr lang="zh-CN" altLang="en-US" sz="1800" smtClean="0">
                <a:cs typeface="方正舒体"/>
              </a:rPr>
              <a:t>韓國放送公社改制為</a:t>
            </a:r>
            <a:r>
              <a:rPr lang="zh-CN" altLang="en-US" sz="1800" b="1" smtClean="0">
                <a:cs typeface="方正舒体"/>
              </a:rPr>
              <a:t>公共媒體</a:t>
            </a:r>
          </a:p>
          <a:p>
            <a:pPr eaLnBrk="1" hangingPunct="1"/>
            <a:endParaRPr lang="zh-CN" altLang="en-US" sz="1800" smtClean="0">
              <a:cs typeface="方正舒体"/>
            </a:endParaRPr>
          </a:p>
          <a:p>
            <a:pPr eaLnBrk="1" hangingPunct="1"/>
            <a:r>
              <a:rPr lang="zh-CN" altLang="en-US" sz="1800" smtClean="0">
                <a:cs typeface="方正舒体"/>
              </a:rPr>
              <a:t>頻道分為六類 </a:t>
            </a:r>
            <a:r>
              <a:rPr lang="en-US" altLang="zh-CN" sz="1800" smtClean="0">
                <a:cs typeface="方正舒体"/>
              </a:rPr>
              <a:t>: </a:t>
            </a:r>
            <a:r>
              <a:rPr lang="zh-CN" altLang="en-US" sz="1800" b="1" smtClean="0">
                <a:cs typeface="方正舒体"/>
              </a:rPr>
              <a:t>無線電視线</a:t>
            </a:r>
            <a:r>
              <a:rPr lang="en-US" altLang="zh-CN" sz="1800" smtClean="0">
                <a:cs typeface="方正舒体"/>
              </a:rPr>
              <a:t>/ </a:t>
            </a:r>
            <a:r>
              <a:rPr lang="zh-CN" altLang="en-US" sz="1800" b="1" smtClean="0">
                <a:cs typeface="方正舒体"/>
              </a:rPr>
              <a:t>國內電臺</a:t>
            </a:r>
            <a:r>
              <a:rPr lang="en-US" altLang="zh-CN" sz="1800" smtClean="0">
                <a:cs typeface="方正舒体"/>
              </a:rPr>
              <a:t>/ </a:t>
            </a:r>
            <a:r>
              <a:rPr lang="zh-CN" altLang="en-US" sz="1800" b="1" smtClean="0">
                <a:cs typeface="方正舒体"/>
              </a:rPr>
              <a:t>移動電視</a:t>
            </a:r>
            <a:r>
              <a:rPr lang="en-US" altLang="zh-CN" sz="1800" smtClean="0">
                <a:cs typeface="方正舒体"/>
              </a:rPr>
              <a:t>/ </a:t>
            </a:r>
            <a:r>
              <a:rPr lang="zh-CN" altLang="en-US" sz="1800" b="1" smtClean="0">
                <a:cs typeface="方正舒体"/>
              </a:rPr>
              <a:t>國外廣播電視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800" smtClean="0">
                <a:cs typeface="方正舒体"/>
              </a:rPr>
              <a:t>       </a:t>
            </a:r>
            <a:r>
              <a:rPr lang="en-US" altLang="zh-CN" sz="1800" smtClean="0">
                <a:cs typeface="方正舒体"/>
              </a:rPr>
              <a:t>/ </a:t>
            </a:r>
            <a:r>
              <a:rPr lang="zh-CN" altLang="en-US" sz="1800" b="1" smtClean="0">
                <a:cs typeface="方正舒体"/>
              </a:rPr>
              <a:t>收費電視</a:t>
            </a:r>
            <a:r>
              <a:rPr lang="en-US" altLang="zh-CN" sz="1800" smtClean="0">
                <a:cs typeface="方正舒体"/>
              </a:rPr>
              <a:t>/ </a:t>
            </a:r>
            <a:r>
              <a:rPr lang="zh-CN" altLang="en-US" sz="1800" b="1" smtClean="0">
                <a:cs typeface="方正舒体"/>
              </a:rPr>
              <a:t>互聯網電視</a:t>
            </a:r>
          </a:p>
          <a:p>
            <a:pPr eaLnBrk="1" hangingPunct="1"/>
            <a:endParaRPr lang="zh-CN" altLang="en-US" sz="2600" smtClean="0">
              <a:cs typeface="方正舒体"/>
            </a:endParaRPr>
          </a:p>
          <a:p>
            <a:pPr eaLnBrk="1" hangingPunct="1"/>
            <a:endParaRPr lang="zh-CN" altLang="en-US" sz="1800" smtClean="0">
              <a:cs typeface="方正舒体"/>
            </a:endParaRPr>
          </a:p>
          <a:p>
            <a:pPr eaLnBrk="1" hangingPunct="1"/>
            <a:endParaRPr lang="zh-CN" altLang="en-US" sz="1800" smtClean="0">
              <a:cs typeface="方正舒体"/>
            </a:endParaRPr>
          </a:p>
          <a:p>
            <a:pPr eaLnBrk="1" hangingPunct="1"/>
            <a:endParaRPr lang="zh-CN" altLang="en-US" sz="1600" smtClean="0">
              <a:cs typeface="方正舒体"/>
            </a:endParaRPr>
          </a:p>
          <a:p>
            <a:pPr eaLnBrk="1" hangingPunct="1"/>
            <a:endParaRPr lang="zh-CN" altLang="en-US" sz="1600" smtClean="0">
              <a:cs typeface="方正舒体"/>
            </a:endParaRPr>
          </a:p>
          <a:p>
            <a:pPr eaLnBrk="1" hangingPunct="1"/>
            <a:endParaRPr lang="en-US" altLang="zh-CN" sz="1600" smtClean="0">
              <a:cs typeface="方正舒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05225"/>
            <a:ext cx="39624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4588"/>
            <a:ext cx="42672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6613"/>
            <a:ext cx="3962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03275"/>
            <a:ext cx="4267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042988" y="384175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ea typeface="方正舒体"/>
                <a:cs typeface="方正舒体"/>
              </a:rPr>
              <a:t>不同年代所用的攝錄機</a:t>
            </a:r>
            <a:r>
              <a:rPr lang="en-US" altLang="zh-CN">
                <a:ea typeface="方正舒体"/>
                <a:cs typeface="方正舒体"/>
              </a:rPr>
              <a:t>/ </a:t>
            </a:r>
            <a:r>
              <a:rPr lang="zh-CN" altLang="en-US">
                <a:ea typeface="方正舒体"/>
                <a:cs typeface="方正舒体"/>
              </a:rPr>
              <a:t>電視</a:t>
            </a:r>
            <a:r>
              <a:rPr lang="en-US" altLang="zh-CN">
                <a:ea typeface="方正舒体"/>
                <a:cs typeface="方正舒体"/>
              </a:rPr>
              <a:t>/ </a:t>
            </a:r>
            <a:r>
              <a:rPr lang="zh-CN" altLang="en-US">
                <a:ea typeface="方正舒体"/>
                <a:cs typeface="方正舒体"/>
              </a:rPr>
              <a:t>收音機 ↓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267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191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438400" y="3810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ea typeface="方正舒体"/>
                <a:cs typeface="方正舒体"/>
              </a:rPr>
              <a:t>一些歷史悠久的</a:t>
            </a:r>
            <a:r>
              <a:rPr lang="en-US" altLang="zh-CN">
                <a:ea typeface="方正舒体"/>
                <a:cs typeface="方正舒体"/>
              </a:rPr>
              <a:t>EP /SP / LP  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DSC_0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35972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DSC_0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92188"/>
            <a:ext cx="4876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68313" y="4418013"/>
            <a:ext cx="419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ea typeface="方正舒体"/>
                <a:cs typeface="方正舒体"/>
              </a:rPr>
              <a:t>↑</a:t>
            </a:r>
            <a:r>
              <a:rPr lang="zh-CN" altLang="en-US">
                <a:ea typeface="方正舒体"/>
                <a:cs typeface="方正舒体"/>
              </a:rPr>
              <a:t>電臺主要會訪問一些當紅的明星</a:t>
            </a:r>
            <a:r>
              <a:rPr lang="en-US" altLang="zh-CN">
                <a:ea typeface="方正舒体"/>
                <a:cs typeface="方正舒体"/>
              </a:rPr>
              <a:t>/</a:t>
            </a:r>
            <a:r>
              <a:rPr lang="zh-CN" altLang="en-US">
                <a:ea typeface="方正舒体"/>
                <a:cs typeface="方正舒体"/>
              </a:rPr>
              <a:t>歌星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971800" y="53340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ea typeface="方正舒体"/>
                <a:cs typeface="方正舒体"/>
              </a:rPr>
              <a:t>一些粉絲的留言→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560388" y="765175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9900"/>
                </a:solidFill>
                <a:ea typeface="方正舒体"/>
                <a:cs typeface="方正舒体"/>
              </a:rPr>
              <a:t>新聞報導員體驗短片</a:t>
            </a:r>
            <a:r>
              <a:rPr lang="en-US" altLang="zh-CN" sz="2400" b="1">
                <a:solidFill>
                  <a:srgbClr val="FF9900"/>
                </a:solidFill>
                <a:ea typeface="方正舒体"/>
                <a:cs typeface="方正舒体"/>
              </a:rPr>
              <a:t>:</a:t>
            </a:r>
          </a:p>
        </p:txBody>
      </p:sp>
      <p:sp>
        <p:nvSpPr>
          <p:cNvPr id="29699" name="內容版面配置區 1"/>
          <p:cNvSpPr>
            <a:spLocks noGrp="1"/>
          </p:cNvSpPr>
          <p:nvPr>
            <p:ph idx="1"/>
          </p:nvPr>
        </p:nvSpPr>
        <p:spPr>
          <a:xfrm>
            <a:off x="560388" y="17002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HK" smtClean="0"/>
              <a:t>https://www.youtube.com/watch?v=tKCULumZ0AU&amp;feature=youtu.be</a:t>
            </a:r>
            <a:endParaRPr lang="zh-HK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1162</Words>
  <Application>Microsoft Office PowerPoint</Application>
  <PresentationFormat>如螢幕大小 (4:3)</PresentationFormat>
  <Paragraphs>102</Paragraphs>
  <Slides>41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9" baseType="lpstr">
      <vt:lpstr>Garamond</vt:lpstr>
      <vt:lpstr>新細明體</vt:lpstr>
      <vt:lpstr>Arial</vt:lpstr>
      <vt:lpstr>微軟正黑體</vt:lpstr>
      <vt:lpstr>Calibri</vt:lpstr>
      <vt:lpstr>方正舒体</vt:lpstr>
      <vt:lpstr>Wingdings</vt:lpstr>
      <vt:lpstr>有機</vt:lpstr>
      <vt:lpstr>韓國首爾考察 中四中史組</vt:lpstr>
      <vt:lpstr>第一天</vt:lpstr>
      <vt:lpstr>行程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第二天 </vt:lpstr>
      <vt:lpstr>第二天  戰爭紀念館</vt:lpstr>
      <vt:lpstr>第二天  景福宮</vt:lpstr>
      <vt:lpstr>第二天  梨花女子大學</vt:lpstr>
      <vt:lpstr>梨花女子大學   展品</vt:lpstr>
      <vt:lpstr>第二天  南山谷韓屋村</vt:lpstr>
      <vt:lpstr>PowerPoint 簡報</vt:lpstr>
      <vt:lpstr> Digital Pavilion</vt:lpstr>
      <vt:lpstr>PowerPoint 簡報</vt:lpstr>
      <vt:lpstr>PowerPoint 簡報</vt:lpstr>
      <vt:lpstr>市民安全體驗館</vt:lpstr>
      <vt:lpstr>PowerPoint 簡報</vt:lpstr>
      <vt:lpstr>PowerPoint 簡報</vt:lpstr>
      <vt:lpstr>明洞</vt:lpstr>
      <vt:lpstr>PowerPoint 簡報</vt:lpstr>
      <vt:lpstr> </vt:lpstr>
      <vt:lpstr>PowerPoint 簡報</vt:lpstr>
      <vt:lpstr>PowerPoint 簡報</vt:lpstr>
      <vt:lpstr>垃圾袋</vt:lpstr>
      <vt:lpstr>PowerPoint 簡報</vt:lpstr>
      <vt:lpstr>風景</vt:lpstr>
      <vt:lpstr>PowerPoint 簡報</vt:lpstr>
      <vt:lpstr>PowerPoint 簡報</vt:lpstr>
      <vt:lpstr>PowerPoint 簡報</vt:lpstr>
      <vt:lpstr>PowerPoint 簡報</vt:lpstr>
      <vt:lpstr>4B 曾霈銚 </vt:lpstr>
      <vt:lpstr>4E 張寶琳 </vt:lpstr>
      <vt:lpstr>PowerPoint 簡報</vt:lpstr>
      <vt:lpstr>4E 郭琛兒</vt:lpstr>
      <vt:lpstr>蔡雅婷 4E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第二天  戰爭紀念館</dc:title>
  <dc:creator>TEMP</dc:creator>
  <cp:lastModifiedBy>Cheng Tat Hung</cp:lastModifiedBy>
  <cp:revision>21</cp:revision>
  <dcterms:created xsi:type="dcterms:W3CDTF">2014-05-13T13:13:13Z</dcterms:created>
  <dcterms:modified xsi:type="dcterms:W3CDTF">2014-09-04T01:59:31Z</dcterms:modified>
</cp:coreProperties>
</file>